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56" r:id="rId2"/>
    <p:sldId id="301" r:id="rId3"/>
    <p:sldId id="297" r:id="rId4"/>
    <p:sldId id="296" r:id="rId5"/>
    <p:sldId id="258" r:id="rId6"/>
    <p:sldId id="259" r:id="rId7"/>
    <p:sldId id="339" r:id="rId8"/>
    <p:sldId id="302" r:id="rId9"/>
    <p:sldId id="260" r:id="rId10"/>
    <p:sldId id="303" r:id="rId11"/>
    <p:sldId id="262" r:id="rId12"/>
    <p:sldId id="341" r:id="rId13"/>
    <p:sldId id="322" r:id="rId14"/>
    <p:sldId id="374" r:id="rId15"/>
    <p:sldId id="375" r:id="rId16"/>
    <p:sldId id="376" r:id="rId17"/>
    <p:sldId id="377" r:id="rId18"/>
    <p:sldId id="378" r:id="rId19"/>
    <p:sldId id="379" r:id="rId20"/>
    <p:sldId id="343" r:id="rId21"/>
    <p:sldId id="380" r:id="rId22"/>
    <p:sldId id="381" r:id="rId23"/>
    <p:sldId id="382" r:id="rId24"/>
    <p:sldId id="351" r:id="rId25"/>
    <p:sldId id="316" r:id="rId26"/>
    <p:sldId id="317" r:id="rId27"/>
    <p:sldId id="318" r:id="rId28"/>
    <p:sldId id="263" r:id="rId29"/>
    <p:sldId id="319" r:id="rId30"/>
    <p:sldId id="340" r:id="rId31"/>
    <p:sldId id="369" r:id="rId32"/>
    <p:sldId id="370" r:id="rId33"/>
    <p:sldId id="368" r:id="rId34"/>
    <p:sldId id="355" r:id="rId35"/>
    <p:sldId id="357" r:id="rId36"/>
    <p:sldId id="359" r:id="rId37"/>
    <p:sldId id="361" r:id="rId38"/>
    <p:sldId id="360" r:id="rId39"/>
    <p:sldId id="383" r:id="rId40"/>
    <p:sldId id="391" r:id="rId41"/>
    <p:sldId id="392" r:id="rId42"/>
    <p:sldId id="356" r:id="rId43"/>
    <p:sldId id="362" r:id="rId44"/>
    <p:sldId id="363" r:id="rId45"/>
    <p:sldId id="365" r:id="rId46"/>
    <p:sldId id="386" r:id="rId47"/>
    <p:sldId id="385" r:id="rId48"/>
    <p:sldId id="389" r:id="rId49"/>
    <p:sldId id="390" r:id="rId50"/>
    <p:sldId id="393" r:id="rId51"/>
    <p:sldId id="388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clrMru>
    <a:srgbClr val="00B3E3"/>
    <a:srgbClr val="C3E86C"/>
    <a:srgbClr val="EA66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handoutMaster" Target="handoutMasters/handoutMaster1.xml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02F72-533D-6A47-8FF8-7A61678928D3}" type="datetimeFigureOut">
              <a:rPr lang="en-US" smtClean="0"/>
              <a:t>7/17/15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0B22A-8000-734B-9E1C-6F0478370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291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56800C-04A9-ED41-B88A-16FF73844B00}" type="datetimeFigureOut">
              <a:rPr lang="en-US" smtClean="0"/>
              <a:t>7/17/15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C4C58-2C3E-F049-A619-06CC16C5E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442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22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26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26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260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Comfortworks</a:t>
            </a:r>
            <a:r>
              <a:rPr lang="en-US" dirty="0" smtClean="0"/>
              <a:t> only has “Follow Us” buttons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300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Gildersleeve</a:t>
            </a:r>
            <a:r>
              <a:rPr lang="en-US" baseline="0" dirty="0" smtClean="0"/>
              <a:t> has “social sharing buttons” on their blog posts.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5755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865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Geothermal Customer Lifecycle</a:t>
            </a:r>
            <a:r>
              <a:rPr lang="en-US" baseline="0" dirty="0" smtClean="0"/>
              <a:t> graph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837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26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26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26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26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26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26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C4C58-2C3E-F049-A619-06CC16C5EBD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26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oil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883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997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35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0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39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59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74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66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42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348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06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6A4BF-F3A0-D44C-AFB5-B00FEED1FAB7}" type="datetimeFigureOut">
              <a:rPr lang="en-US" smtClean="0"/>
              <a:t>7/17/15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58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comfortworks.us/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gildersleevegeothermal.com/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baxtercs.biz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climatemaster.com/residential/blog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738091" y="2112749"/>
            <a:ext cx="417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urier New"/>
                <a:cs typeface="Courier New"/>
              </a:rPr>
              <a:t>ClimateMaster</a:t>
            </a:r>
          </a:p>
          <a:p>
            <a:r>
              <a:rPr lang="en-US" sz="2400" b="1" dirty="0" smtClean="0">
                <a:latin typeface="Courier New"/>
                <a:cs typeface="Courier New"/>
              </a:rPr>
              <a:t>2015</a:t>
            </a:r>
            <a:endParaRPr lang="en-US" sz="2400" b="1" dirty="0">
              <a:latin typeface="Courier New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38091" y="1603461"/>
            <a:ext cx="3371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90" dirty="0" smtClean="0">
                <a:solidFill>
                  <a:schemeClr val="accent6"/>
                </a:solidFill>
                <a:latin typeface="Impact"/>
                <a:cs typeface="Impact"/>
              </a:rPr>
              <a:t>GEOELITE DEALER EXCLUSIVE</a:t>
            </a:r>
            <a:endParaRPr lang="en-US" spc="90" dirty="0">
              <a:solidFill>
                <a:schemeClr val="accent6"/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73644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25997" y="483734"/>
            <a:ext cx="822350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Your website is the face of your company. </a:t>
            </a:r>
          </a:p>
          <a:p>
            <a:endParaRPr lang="en-US" sz="6000" dirty="0">
              <a:solidFill>
                <a:schemeClr val="bg1"/>
              </a:solidFill>
              <a:latin typeface="Impact"/>
              <a:cs typeface="Impact"/>
            </a:endParaRPr>
          </a:p>
          <a:p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It is the first impression a customer will have of you. </a:t>
            </a:r>
            <a:endParaRPr lang="en-US" sz="6000" dirty="0">
              <a:solidFill>
                <a:schemeClr val="bg1"/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09215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Questions to ask yourself about your Website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1" y="1209610"/>
            <a:ext cx="8138353" cy="5139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b="1" dirty="0" smtClean="0">
                <a:latin typeface="Courier New"/>
                <a:cs typeface="Courier New"/>
              </a:rPr>
              <a:t>Does my website tell the reader what I do and who I am? </a:t>
            </a:r>
          </a:p>
          <a:p>
            <a:endParaRPr lang="en-US" sz="20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000" b="1" dirty="0" smtClean="0">
                <a:latin typeface="Courier New"/>
                <a:cs typeface="Courier New"/>
              </a:rPr>
              <a:t>Does it project the image I want? (example: geothermal expert, experienced, professional) </a:t>
            </a:r>
          </a:p>
          <a:p>
            <a:endParaRPr lang="en-US" sz="20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000" b="1" dirty="0" smtClean="0">
                <a:latin typeface="Courier New"/>
                <a:cs typeface="Courier New"/>
              </a:rPr>
              <a:t>Have I made it easy to find key information? Is it simple and uncluttered?</a:t>
            </a:r>
          </a:p>
          <a:p>
            <a:endParaRPr lang="en-US" sz="20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000" b="1" dirty="0" smtClean="0">
                <a:latin typeface="Courier New"/>
                <a:cs typeface="Courier New"/>
              </a:rPr>
              <a:t>Can consumers easily find what they are looking for? </a:t>
            </a:r>
          </a:p>
          <a:p>
            <a:pPr marL="342900" indent="-342900">
              <a:buFont typeface="Arial"/>
              <a:buChar char="•"/>
            </a:pPr>
            <a:endParaRPr lang="en-US" sz="20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000" b="1" dirty="0" smtClean="0">
                <a:latin typeface="Courier New"/>
                <a:cs typeface="Courier New"/>
              </a:rPr>
              <a:t>Does my website build confidence in the homeowner that I am the expert they need?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0969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48640" y="4704716"/>
            <a:ext cx="8229600" cy="2173922"/>
          </a:xfrm>
        </p:spPr>
        <p:txBody>
          <a:bodyPr>
            <a:noAutofit/>
          </a:bodyPr>
          <a:lstStyle/>
          <a:p>
            <a:pPr algn="l"/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Key Website Design Elements </a:t>
            </a:r>
            <a:b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</a:br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/>
            </a:r>
            <a:b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</a:b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2955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185" y="6042881"/>
            <a:ext cx="4310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chemeClr val="accent6"/>
                </a:solidFill>
                <a:latin typeface="Impact"/>
                <a:cs typeface="Impact"/>
              </a:rPr>
              <a:t>Key Elements of a Website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25" y="0"/>
            <a:ext cx="8054939" cy="558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45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185" y="6042881"/>
            <a:ext cx="4310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chemeClr val="accent6"/>
                </a:solidFill>
                <a:latin typeface="Impact"/>
                <a:cs typeface="Impact"/>
              </a:rPr>
              <a:t>Key Elements of a Website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13" y="0"/>
            <a:ext cx="8229600" cy="570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185" y="6042881"/>
            <a:ext cx="4310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chemeClr val="accent6"/>
                </a:solidFill>
                <a:latin typeface="Impact"/>
                <a:cs typeface="Impact"/>
              </a:rPr>
              <a:t>Key Elements of a Website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58" y="0"/>
            <a:ext cx="8239874" cy="570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9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185" y="6042881"/>
            <a:ext cx="4310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chemeClr val="accent6"/>
                </a:solidFill>
                <a:latin typeface="Impact"/>
                <a:cs typeface="Impact"/>
              </a:rPr>
              <a:t>Key Elements of a Website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15" y="0"/>
            <a:ext cx="8219326" cy="5710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92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185" y="6042881"/>
            <a:ext cx="4310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chemeClr val="accent6"/>
                </a:solidFill>
                <a:latin typeface="Impact"/>
                <a:cs typeface="Impact"/>
              </a:rPr>
              <a:t>Key Elements of a Website</a:t>
            </a:r>
            <a:endParaRPr lang="en-US" sz="2800" dirty="0"/>
          </a:p>
        </p:txBody>
      </p:sp>
      <p:pic>
        <p:nvPicPr>
          <p:cNvPr id="3" name="Picture 2" descr="ClimateMasters Webinar Slide 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48" y="-1"/>
            <a:ext cx="8247888" cy="572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18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185" y="6042881"/>
            <a:ext cx="4310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chemeClr val="accent6"/>
                </a:solidFill>
                <a:latin typeface="Impact"/>
                <a:cs typeface="Impact"/>
              </a:rPr>
              <a:t>Key Elements of a Website</a:t>
            </a:r>
            <a:endParaRPr lang="en-US" sz="2800" dirty="0"/>
          </a:p>
        </p:txBody>
      </p:sp>
      <p:pic>
        <p:nvPicPr>
          <p:cNvPr id="2" name="Picture 1" descr="ClimateMasters Webinar Slide 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37" y="0"/>
            <a:ext cx="8244936" cy="571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41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185" y="6042881"/>
            <a:ext cx="4310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chemeClr val="accent6"/>
                </a:solidFill>
                <a:latin typeface="Impact"/>
                <a:cs typeface="Impact"/>
              </a:rPr>
              <a:t>Key Elements of a Website</a:t>
            </a:r>
            <a:endParaRPr lang="en-US" sz="2800" dirty="0"/>
          </a:p>
        </p:txBody>
      </p:sp>
      <p:pic>
        <p:nvPicPr>
          <p:cNvPr id="3" name="Picture 2" descr="ClimateMasters Webinar Slide 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78" y="1"/>
            <a:ext cx="8247888" cy="572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41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CLIMATEMASTER GEOELITE DEALER WEBINAR SERIES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1" y="1260198"/>
            <a:ext cx="8138353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800" b="1" dirty="0" smtClean="0">
                <a:latin typeface="Courier New"/>
                <a:cs typeface="Courier New"/>
              </a:rPr>
              <a:t>Today’s webinar is the second in a series.</a:t>
            </a:r>
          </a:p>
          <a:p>
            <a:pPr marL="342900" indent="-342900">
              <a:buFont typeface="Arial"/>
              <a:buChar char="•"/>
            </a:pPr>
            <a:r>
              <a:rPr lang="en-US" sz="2800" b="1" dirty="0" smtClean="0">
                <a:latin typeface="Courier New"/>
                <a:cs typeface="Courier New"/>
              </a:rPr>
              <a:t>Developed to help you become better marketers.</a:t>
            </a:r>
          </a:p>
          <a:p>
            <a:pPr marL="342900" indent="-342900">
              <a:buFont typeface="Arial"/>
              <a:buChar char="•"/>
            </a:pPr>
            <a:r>
              <a:rPr lang="en-US" sz="2800" b="1" dirty="0" smtClean="0">
                <a:latin typeface="Courier New"/>
                <a:cs typeface="Courier New"/>
              </a:rPr>
              <a:t>What you learn today you can apply immediately.</a:t>
            </a:r>
          </a:p>
          <a:p>
            <a:pPr marL="342900" indent="-342900">
              <a:buFont typeface="Arial"/>
              <a:buChar char="•"/>
            </a:pPr>
            <a:r>
              <a:rPr lang="en-US" sz="2800" b="1" dirty="0" smtClean="0">
                <a:latin typeface="Courier New"/>
                <a:cs typeface="Courier New"/>
              </a:rPr>
              <a:t>Feel free to ask questions of the experts.</a:t>
            </a:r>
          </a:p>
          <a:p>
            <a:endParaRPr lang="en-US" sz="2200" b="1" dirty="0" smtClean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3091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Key Elements of a Website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1" y="1339485"/>
            <a:ext cx="813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Courier New"/>
                <a:cs typeface="Courier New"/>
              </a:rPr>
              <a:t>Your site should ask people to do something such as:</a:t>
            </a:r>
            <a:endParaRPr lang="en-US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249196" y="2742418"/>
            <a:ext cx="860742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Arial"/>
              <a:buChar char="•"/>
            </a:pPr>
            <a:r>
              <a:rPr lang="en-US" sz="2400" b="1" dirty="0">
                <a:latin typeface="Courier New"/>
                <a:cs typeface="Courier New"/>
              </a:rPr>
              <a:t>Contact Us Today</a:t>
            </a:r>
            <a:r>
              <a:rPr lang="en-US" sz="2400" b="1" dirty="0" smtClean="0">
                <a:latin typeface="Courier New"/>
                <a:cs typeface="Courier New"/>
              </a:rPr>
              <a:t>!</a:t>
            </a:r>
          </a:p>
          <a:p>
            <a:pPr marL="342900" indent="-342900" algn="ctr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Schedule a tune up and get 25% off filters</a:t>
            </a:r>
          </a:p>
          <a:p>
            <a:pPr marL="342900" indent="-342900" algn="ctr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Sign Up for our newsletter</a:t>
            </a:r>
          </a:p>
          <a:p>
            <a:pPr marL="342900" indent="-342900" algn="ctr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Request a FREE estimate</a:t>
            </a:r>
          </a:p>
          <a:p>
            <a:pPr marL="342900" indent="-342900" algn="ctr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Calculate Your Savings NOW!</a:t>
            </a:r>
          </a:p>
          <a:p>
            <a:pPr marL="342900" indent="-342900" algn="ctr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See How GEO Works</a:t>
            </a:r>
          </a:p>
          <a:p>
            <a:pPr algn="ctr"/>
            <a:endParaRPr lang="en-US" sz="2400" b="1" dirty="0" smtClean="0">
              <a:latin typeface="Courier New"/>
              <a:cs typeface="Courier New"/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47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185" y="6042881"/>
            <a:ext cx="4310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chemeClr val="accent6"/>
                </a:solidFill>
                <a:latin typeface="Impact"/>
                <a:cs typeface="Impact"/>
              </a:rPr>
              <a:t>Key Elements of a Website</a:t>
            </a:r>
            <a:endParaRPr lang="en-US" sz="2800" dirty="0"/>
          </a:p>
        </p:txBody>
      </p:sp>
      <p:pic>
        <p:nvPicPr>
          <p:cNvPr id="2" name="Picture 1" descr="ClimateMasters Webinar Slide 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70" y="0"/>
            <a:ext cx="8247888" cy="572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3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185" y="6042881"/>
            <a:ext cx="4310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chemeClr val="accent6"/>
                </a:solidFill>
                <a:latin typeface="Impact"/>
                <a:cs typeface="Impact"/>
              </a:rPr>
              <a:t>Key Elements of a Website</a:t>
            </a:r>
            <a:endParaRPr lang="en-US" sz="2800" dirty="0"/>
          </a:p>
        </p:txBody>
      </p:sp>
      <p:pic>
        <p:nvPicPr>
          <p:cNvPr id="3" name="Picture 2" descr="ClimateMasters Webinar Slide 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20" y="0"/>
            <a:ext cx="8247888" cy="572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32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185" y="6042881"/>
            <a:ext cx="4310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chemeClr val="accent6"/>
                </a:solidFill>
                <a:latin typeface="Impact"/>
                <a:cs typeface="Impact"/>
              </a:rPr>
              <a:t>Key Elements of a Website</a:t>
            </a:r>
            <a:endParaRPr lang="en-US" sz="2800" dirty="0"/>
          </a:p>
        </p:txBody>
      </p:sp>
      <p:pic>
        <p:nvPicPr>
          <p:cNvPr id="2" name="Picture 1" descr="ClimateMasters Webinar Slide 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22" y="0"/>
            <a:ext cx="8247888" cy="572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2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Key Elements of a Website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1" y="1094471"/>
            <a:ext cx="81383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Courier New"/>
                <a:cs typeface="Courier New"/>
              </a:rPr>
              <a:t>Recommended Google Web Fonts</a:t>
            </a:r>
          </a:p>
          <a:p>
            <a:pPr algn="ctr"/>
            <a:r>
              <a:rPr lang="en-US" sz="2000" b="1" dirty="0">
                <a:latin typeface="Courier New"/>
                <a:cs typeface="Courier New"/>
              </a:rPr>
              <a:t>(https://</a:t>
            </a:r>
            <a:r>
              <a:rPr lang="en-US" sz="2000" b="1" dirty="0" err="1">
                <a:latin typeface="Courier New"/>
                <a:cs typeface="Courier New"/>
              </a:rPr>
              <a:t>www.google.com</a:t>
            </a:r>
            <a:r>
              <a:rPr lang="en-US" sz="2000" b="1" dirty="0">
                <a:latin typeface="Courier New"/>
                <a:cs typeface="Courier New"/>
              </a:rPr>
              <a:t>/</a:t>
            </a:r>
            <a:r>
              <a:rPr lang="en-US" sz="2000" b="1" dirty="0" smtClean="0">
                <a:latin typeface="Courier New"/>
                <a:cs typeface="Courier New"/>
              </a:rPr>
              <a:t>fonts)</a:t>
            </a:r>
            <a:endParaRPr lang="en-US" sz="2000" b="1" dirty="0">
              <a:latin typeface="Courier New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07181" y="2107763"/>
            <a:ext cx="285732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Open Sans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Droid Sans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PT Sans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 err="1" smtClean="0">
                <a:latin typeface="Courier New"/>
                <a:cs typeface="Courier New"/>
              </a:rPr>
              <a:t>Lato</a:t>
            </a:r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Oswald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>
                <a:latin typeface="Courier New"/>
                <a:cs typeface="Courier New"/>
              </a:rPr>
              <a:t>Droid Serif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 err="1">
                <a:latin typeface="Courier New"/>
                <a:cs typeface="Courier New"/>
              </a:rPr>
              <a:t>Roboto</a:t>
            </a:r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>
                <a:latin typeface="Courier New"/>
                <a:cs typeface="Courier New"/>
              </a:rPr>
              <a:t>Lora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 err="1" smtClean="0">
                <a:latin typeface="Courier New"/>
                <a:cs typeface="Courier New"/>
              </a:rPr>
              <a:t>Arvo</a:t>
            </a:r>
            <a:endParaRPr lang="en-US" sz="2400" b="1" dirty="0">
              <a:latin typeface="Courier New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8604" y="2129660"/>
            <a:ext cx="3801363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err="1" smtClean="0">
                <a:latin typeface="Courier New"/>
                <a:cs typeface="Courier New"/>
              </a:rPr>
              <a:t>Libre</a:t>
            </a:r>
            <a:r>
              <a:rPr lang="en-US" sz="2400" b="1" dirty="0" smtClean="0">
                <a:latin typeface="Courier New"/>
                <a:cs typeface="Courier New"/>
              </a:rPr>
              <a:t> Baskerville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 err="1" smtClean="0">
                <a:latin typeface="Courier New"/>
                <a:cs typeface="Courier New"/>
              </a:rPr>
              <a:t>Josefin</a:t>
            </a:r>
            <a:r>
              <a:rPr lang="en-US" sz="2400" b="1" dirty="0" smtClean="0">
                <a:latin typeface="Courier New"/>
                <a:cs typeface="Courier New"/>
              </a:rPr>
              <a:t> Slab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Ubuntu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 err="1" smtClean="0">
                <a:latin typeface="Courier New"/>
                <a:cs typeface="Courier New"/>
              </a:rPr>
              <a:t>Raleway</a:t>
            </a:r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PT Serif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Old Standard TT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 err="1" smtClean="0">
                <a:latin typeface="Courier New"/>
                <a:cs typeface="Courier New"/>
              </a:rPr>
              <a:t>Volkorn</a:t>
            </a:r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Gravitas One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 err="1" smtClean="0">
                <a:latin typeface="Courier New"/>
                <a:cs typeface="Courier New"/>
              </a:rPr>
              <a:t>Merriweather</a:t>
            </a:r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9376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25997" y="483735"/>
            <a:ext cx="822350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Make your website work harder for you through Search Engine Optimization.</a:t>
            </a:r>
            <a:endParaRPr lang="en-US" sz="6000" dirty="0">
              <a:solidFill>
                <a:schemeClr val="bg1"/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66649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Search Engine Optimization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1" y="1417637"/>
            <a:ext cx="81383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Courier New"/>
                <a:cs typeface="Courier New"/>
              </a:rPr>
              <a:t>SEO</a:t>
            </a:r>
          </a:p>
          <a:p>
            <a:pPr algn="ctr"/>
            <a:endParaRPr lang="en-US" sz="3600" b="1" dirty="0">
              <a:latin typeface="Courier New"/>
              <a:cs typeface="Courier New"/>
            </a:endParaRPr>
          </a:p>
          <a:p>
            <a:pPr algn="ctr"/>
            <a:r>
              <a:rPr lang="en-US" sz="2400" b="1" dirty="0" smtClean="0">
                <a:latin typeface="Courier New"/>
                <a:cs typeface="Courier New"/>
              </a:rPr>
              <a:t>This is how the homeowner finds you at the top of the page in an organic search. </a:t>
            </a:r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3868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97983" y="5730067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SEARCH ENGINE RESULTS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76970" y="1156973"/>
            <a:ext cx="12133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Level bills 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44260" y="3384847"/>
            <a:ext cx="1108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Improved</a:t>
            </a:r>
          </a:p>
          <a:p>
            <a:pPr algn="r"/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h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ome value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98400" y="4551315"/>
            <a:ext cx="12928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5-7 year ROI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36532" y="4066447"/>
            <a:ext cx="1108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Tax credit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18555" y="4839770"/>
            <a:ext cx="1213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Low </a:t>
            </a:r>
          </a:p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maintenance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16191" y="4324457"/>
            <a:ext cx="1479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2x more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e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fficient than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o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il/propane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71385" y="3523346"/>
            <a:ext cx="1028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20-year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p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roduct</a:t>
            </a:r>
          </a:p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lifecycle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99383" y="1783854"/>
            <a:ext cx="831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Control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74716" y="3643477"/>
            <a:ext cx="659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Value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pic>
        <p:nvPicPr>
          <p:cNvPr id="3" name="Picture 2" descr="Screen Shot 2015-06-25 at 9.49.3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243" y="0"/>
            <a:ext cx="5730483" cy="5686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284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97983" y="5730067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SEO OVERVIEW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76970" y="1156973"/>
            <a:ext cx="12133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Level bills 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44260" y="3384847"/>
            <a:ext cx="1108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Improved</a:t>
            </a:r>
          </a:p>
          <a:p>
            <a:pPr algn="r"/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h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ome value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98400" y="4551315"/>
            <a:ext cx="12928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5-7 year ROI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36532" y="4066447"/>
            <a:ext cx="1108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Tax credit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18555" y="4839770"/>
            <a:ext cx="1213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Low </a:t>
            </a:r>
          </a:p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maintenance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16191" y="4324457"/>
            <a:ext cx="1479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2x more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e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fficient than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o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il/propane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71385" y="3523346"/>
            <a:ext cx="1028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20-year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p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roduct</a:t>
            </a:r>
          </a:p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lifecycle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99383" y="1783854"/>
            <a:ext cx="831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Control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74716" y="3643477"/>
            <a:ext cx="659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Value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055" y="455692"/>
            <a:ext cx="81739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urier New"/>
                <a:cs typeface="Courier New"/>
              </a:rPr>
              <a:t>The Search Engines are basing their answers on these things:</a:t>
            </a:r>
            <a:endParaRPr lang="en-US" sz="2400" b="1" dirty="0">
              <a:latin typeface="Courier New"/>
              <a:cs typeface="Courier New"/>
            </a:endParaRPr>
          </a:p>
          <a:p>
            <a:endParaRPr lang="en-US" dirty="0"/>
          </a:p>
        </p:txBody>
      </p:sp>
      <p:pic>
        <p:nvPicPr>
          <p:cNvPr id="4" name="Picture 3" descr="ClimateMasters Webinar Slide 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807" y="1264944"/>
            <a:ext cx="6111842" cy="423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3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SEO Tips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1" y="1303677"/>
            <a:ext cx="8138353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urier New"/>
                <a:cs typeface="Courier New"/>
              </a:rPr>
              <a:t>These are the words that homeowners would use in a search:</a:t>
            </a:r>
            <a:endParaRPr lang="en-US" sz="2400" b="1" dirty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/>
            </a:pPr>
            <a:endParaRPr lang="en-US" sz="2000" b="1" dirty="0" smtClean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latin typeface="Courier New"/>
                <a:cs typeface="Courier New"/>
              </a:rPr>
              <a:t>geothermal energy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latin typeface="Courier New"/>
                <a:cs typeface="Courier New"/>
              </a:rPr>
              <a:t>h</a:t>
            </a:r>
            <a:r>
              <a:rPr lang="en-US" sz="2000" b="1" dirty="0" smtClean="0">
                <a:latin typeface="Courier New"/>
                <a:cs typeface="Courier New"/>
              </a:rPr>
              <a:t>ome heating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latin typeface="Courier New"/>
                <a:cs typeface="Courier New"/>
              </a:rPr>
              <a:t>heating equipment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latin typeface="Courier New"/>
                <a:cs typeface="Courier New"/>
              </a:rPr>
              <a:t>Geothermal energy Durham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latin typeface="Courier New"/>
                <a:cs typeface="Courier New"/>
              </a:rPr>
              <a:t>heating systems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latin typeface="Courier New"/>
                <a:cs typeface="Courier New"/>
              </a:rPr>
              <a:t>heating unit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latin typeface="Courier New"/>
                <a:cs typeface="Courier New"/>
              </a:rPr>
              <a:t>Geothermal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latin typeface="Courier New"/>
                <a:cs typeface="Courier New"/>
              </a:rPr>
              <a:t>heating system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latin typeface="Courier New"/>
                <a:cs typeface="Courier New"/>
              </a:rPr>
              <a:t>home furnace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latin typeface="Courier New"/>
                <a:cs typeface="Courier New"/>
              </a:rPr>
              <a:t>Geothermal </a:t>
            </a:r>
            <a:r>
              <a:rPr lang="en-US" sz="2000" b="1" dirty="0">
                <a:latin typeface="Courier New"/>
                <a:cs typeface="Courier New"/>
              </a:rPr>
              <a:t>Heating</a:t>
            </a: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latin typeface="Courier New"/>
              <a:cs typeface="Courier New"/>
            </a:endParaRP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 smtClean="0">
              <a:latin typeface="Courier New"/>
              <a:cs typeface="Courier New"/>
            </a:endParaRP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endParaRPr lang="en-US" sz="2400" b="1" dirty="0">
              <a:latin typeface="Courier New"/>
              <a:cs typeface="Courier New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0997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OUR HOST AND GUEST SPEAKERS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258" y="1417637"/>
            <a:ext cx="65676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>
                <a:latin typeface="Courier New"/>
                <a:cs typeface="Courier New"/>
              </a:rPr>
              <a:t>Host</a:t>
            </a:r>
            <a:r>
              <a:rPr lang="en-US" sz="2400" b="1" dirty="0" smtClean="0">
                <a:latin typeface="Courier New"/>
                <a:cs typeface="Courier New"/>
              </a:rPr>
              <a:t>: Mike </a:t>
            </a:r>
            <a:r>
              <a:rPr lang="en-US" sz="2400" b="1" dirty="0" err="1">
                <a:latin typeface="Courier New"/>
                <a:cs typeface="Courier New"/>
              </a:rPr>
              <a:t>Shrigley</a:t>
            </a:r>
            <a:r>
              <a:rPr lang="en-US" sz="2400" b="1" dirty="0">
                <a:latin typeface="Courier New"/>
                <a:cs typeface="Courier New"/>
              </a:rPr>
              <a:t>, Director of Residential Sales, </a:t>
            </a:r>
            <a:r>
              <a:rPr lang="en-US" sz="2400" b="1" dirty="0" err="1">
                <a:latin typeface="Courier New"/>
                <a:cs typeface="Courier New"/>
              </a:rPr>
              <a:t>ClimateMaster</a:t>
            </a:r>
            <a:endParaRPr lang="en-US" sz="2400" b="1" dirty="0">
              <a:latin typeface="Courier New"/>
              <a:cs typeface="Courier New"/>
            </a:endParaRP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Guest Speaker: Kathy Potts, VP and Director of Account Management, The Ramey Agency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Guest Speaker: Jake </a:t>
            </a:r>
            <a:r>
              <a:rPr lang="en-US" sz="2400" b="1" dirty="0" err="1" smtClean="0">
                <a:latin typeface="Courier New"/>
                <a:cs typeface="Courier New"/>
              </a:rPr>
              <a:t>Gildersleeve</a:t>
            </a:r>
            <a:r>
              <a:rPr lang="en-US" sz="2400" b="1" dirty="0" smtClean="0">
                <a:latin typeface="Courier New"/>
                <a:cs typeface="Courier New"/>
              </a:rPr>
              <a:t>, </a:t>
            </a:r>
            <a:r>
              <a:rPr lang="en-US" sz="2400" b="1" dirty="0" err="1" smtClean="0">
                <a:latin typeface="Courier New"/>
                <a:cs typeface="Courier New"/>
              </a:rPr>
              <a:t>Gildersleeve</a:t>
            </a:r>
            <a:r>
              <a:rPr lang="en-US" sz="2400" b="1" dirty="0" smtClean="0">
                <a:latin typeface="Courier New"/>
                <a:cs typeface="Courier New"/>
              </a:rPr>
              <a:t> 	Geothermal </a:t>
            </a: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344" y="1098755"/>
            <a:ext cx="1271677" cy="1255121"/>
          </a:xfrm>
          <a:prstGeom prst="rect">
            <a:avLst/>
          </a:prstGeom>
        </p:spPr>
      </p:pic>
      <p:pic>
        <p:nvPicPr>
          <p:cNvPr id="2" name="Picture 1" descr="KP Head Shoh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673" y="2427582"/>
            <a:ext cx="1176111" cy="1524910"/>
          </a:xfrm>
          <a:prstGeom prst="rect">
            <a:avLst/>
          </a:prstGeom>
        </p:spPr>
      </p:pic>
      <p:pic>
        <p:nvPicPr>
          <p:cNvPr id="3" name="Picture 2" descr="phot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603" y="4043211"/>
            <a:ext cx="1019707" cy="156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9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SEO Tips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6216" y="1179173"/>
            <a:ext cx="8643469" cy="563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Use the 10 keywords that mean the most to your business</a:t>
            </a:r>
          </a:p>
          <a:p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Create your content around these key words </a:t>
            </a: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Use a “blog” or “news” page to post fresh content regularly	</a:t>
            </a: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Encourage other web sites to link to yours; </a:t>
            </a:r>
            <a:r>
              <a:rPr lang="en-US" sz="2400" b="1" dirty="0">
                <a:latin typeface="Courier New"/>
                <a:cs typeface="Courier New"/>
              </a:rPr>
              <a:t>Examples: Chamber of Commerce, </a:t>
            </a:r>
            <a:r>
              <a:rPr lang="en-US" sz="2400" b="1" dirty="0" smtClean="0">
                <a:latin typeface="Courier New"/>
                <a:cs typeface="Courier New"/>
              </a:rPr>
              <a:t>Iowa Geothermal Association, BBB and IXSPGHA</a:t>
            </a:r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 smtClean="0">
              <a:latin typeface="Courier New"/>
              <a:cs typeface="Courier New"/>
            </a:endParaRP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endParaRPr lang="en-US" sz="2400" b="1" dirty="0">
              <a:latin typeface="Courier New"/>
              <a:cs typeface="Courier New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5806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SEO Tips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1" y="1118764"/>
            <a:ext cx="81383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Let Google help you find other popular keywords related to your industry you need to include in your content</a:t>
            </a:r>
          </a:p>
          <a:p>
            <a:pPr marL="342900" indent="-342900">
              <a:buFont typeface="Arial"/>
              <a:buChar char="•"/>
            </a:pPr>
            <a:endParaRPr lang="en-US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Google offers “suggestions” or “predictions” for every search you make </a:t>
            </a:r>
          </a:p>
          <a:p>
            <a:pPr marL="342900" indent="-34290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These suggestions are based on real searches and all come from how people actually search </a:t>
            </a:r>
          </a:p>
          <a:p>
            <a:pPr marL="342900" indent="-34290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Popularity is also a factor in what Google shows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endParaRPr lang="en-US" sz="2400" b="1" dirty="0">
              <a:latin typeface="Courier New"/>
              <a:cs typeface="Courier New"/>
            </a:endParaRPr>
          </a:p>
          <a:p>
            <a:endParaRPr lang="en-US" sz="2400" dirty="0"/>
          </a:p>
        </p:txBody>
      </p:sp>
      <p:pic>
        <p:nvPicPr>
          <p:cNvPr id="2" name="Picture 1" descr="Screen Shot 2015-07-08 at 10.20.3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871" y="4084863"/>
            <a:ext cx="6255177" cy="13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82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SEO Tips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1" y="1118764"/>
            <a:ext cx="81383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You can find more keyword suggestions at the bottom of each Google search </a:t>
            </a:r>
            <a:r>
              <a:rPr lang="en-US" b="1" dirty="0">
                <a:latin typeface="Courier New"/>
                <a:cs typeface="Courier New"/>
              </a:rPr>
              <a:t>p</a:t>
            </a:r>
            <a:r>
              <a:rPr lang="en-US" b="1" dirty="0" smtClean="0">
                <a:latin typeface="Courier New"/>
                <a:cs typeface="Courier New"/>
              </a:rPr>
              <a:t>age</a:t>
            </a:r>
          </a:p>
          <a:p>
            <a:pPr marL="342900" indent="-34290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Utilize this feature to find different ways to use your top keywords in your content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endParaRPr lang="en-US" sz="2400" b="1" dirty="0">
              <a:latin typeface="Courier New"/>
              <a:cs typeface="Courier New"/>
            </a:endParaRPr>
          </a:p>
          <a:p>
            <a:endParaRPr lang="en-US" sz="2400" dirty="0"/>
          </a:p>
        </p:txBody>
      </p:sp>
      <p:pic>
        <p:nvPicPr>
          <p:cNvPr id="3" name="Picture 2" descr="Screen Shot 2015-07-08 at 10.20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771" y="2670520"/>
            <a:ext cx="4702151" cy="290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3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724375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Geothermal website Review</a:t>
            </a:r>
            <a:endParaRPr lang="en-US" sz="6000" dirty="0"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10817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573" y="1810804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b="1" dirty="0" smtClean="0">
                <a:latin typeface="Courier New"/>
                <a:cs typeface="Courier New"/>
                <a:hlinkClick r:id="rId2"/>
              </a:rPr>
              <a:t>Comfortworks Geothermal Systems</a:t>
            </a:r>
            <a:endParaRPr lang="en-US" sz="40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7228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420" y="86139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Courier New"/>
                <a:cs typeface="Courier New"/>
              </a:rPr>
              <a:t>Key Elements</a:t>
            </a:r>
            <a:endParaRPr lang="en-US" sz="3600" b="1" dirty="0">
              <a:latin typeface="Courier New"/>
              <a:cs typeface="Courier New"/>
            </a:endParaRPr>
          </a:p>
        </p:txBody>
      </p:sp>
      <p:pic>
        <p:nvPicPr>
          <p:cNvPr id="7" name="Content Placeholder 6" descr="Screen Shot 2015-07-07 at 10.25.05 A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" r="5052"/>
          <a:stretch>
            <a:fillRect/>
          </a:stretch>
        </p:blipFill>
        <p:spPr>
          <a:xfrm>
            <a:off x="526654" y="1208313"/>
            <a:ext cx="3848776" cy="4373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898199" y="1674574"/>
            <a:ext cx="3788602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Establishes authority as Geo expert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Strong calls to action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Text heavy – could use more lifestyle imagery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No “About Us” page, but good testimonials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Good mobile presence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Has a blog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42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888" y="165507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Courier New"/>
                <a:cs typeface="Courier New"/>
              </a:rPr>
              <a:t>SEO </a:t>
            </a:r>
            <a:r>
              <a:rPr lang="en-US" sz="3600" b="1" dirty="0">
                <a:latin typeface="Courier New"/>
                <a:cs typeface="Courier New"/>
              </a:rPr>
              <a:t/>
            </a:r>
            <a:br>
              <a:rPr lang="en-US" sz="3600" b="1" dirty="0">
                <a:latin typeface="Courier New"/>
                <a:cs typeface="Courier New"/>
              </a:rPr>
            </a:br>
            <a:endParaRPr lang="en-US" sz="3600" b="1" dirty="0">
              <a:latin typeface="Courier New"/>
              <a:cs typeface="Courier New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Screen Shot 2015-07-07 at 10.25.05 A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" r="5052"/>
          <a:stretch>
            <a:fillRect/>
          </a:stretch>
        </p:blipFill>
        <p:spPr>
          <a:xfrm>
            <a:off x="457201" y="1009300"/>
            <a:ext cx="4040188" cy="459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626573" y="992971"/>
            <a:ext cx="4365760" cy="5016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37 </a:t>
            </a:r>
            <a:r>
              <a:rPr lang="en-US" sz="1600" b="1" dirty="0">
                <a:latin typeface="Courier New"/>
                <a:cs typeface="Courier New"/>
              </a:rPr>
              <a:t>Organic Keywords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1 </a:t>
            </a:r>
            <a:r>
              <a:rPr lang="en-US" sz="1600" b="1" dirty="0">
                <a:latin typeface="Courier New"/>
                <a:cs typeface="Courier New"/>
              </a:rPr>
              <a:t>keyword on page </a:t>
            </a:r>
            <a:r>
              <a:rPr lang="en-US" sz="1600" b="1" dirty="0" smtClean="0">
                <a:latin typeface="Courier New"/>
                <a:cs typeface="Courier New"/>
              </a:rPr>
              <a:t>1 (operating cost analysis)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36 </a:t>
            </a:r>
            <a:r>
              <a:rPr lang="en-US" sz="1600" b="1" dirty="0">
                <a:latin typeface="Courier New"/>
                <a:cs typeface="Courier New"/>
              </a:rPr>
              <a:t>keywords </a:t>
            </a:r>
            <a:r>
              <a:rPr lang="en-US" sz="1600" b="1" dirty="0" smtClean="0">
                <a:latin typeface="Courier New"/>
                <a:cs typeface="Courier New"/>
              </a:rPr>
              <a:t>located on</a:t>
            </a:r>
          </a:p>
          <a:p>
            <a:pPr lvl="1"/>
            <a:r>
              <a:rPr lang="en-US" sz="1600" b="1" dirty="0" smtClean="0">
                <a:latin typeface="Courier New"/>
                <a:cs typeface="Courier New"/>
              </a:rPr>
              <a:t>   pages </a:t>
            </a:r>
            <a:r>
              <a:rPr lang="en-US" sz="1600" b="1" dirty="0">
                <a:latin typeface="Courier New"/>
                <a:cs typeface="Courier New"/>
              </a:rPr>
              <a:t>2-</a:t>
            </a:r>
            <a:r>
              <a:rPr lang="en-US" sz="1600" b="1" dirty="0" smtClean="0">
                <a:latin typeface="Courier New"/>
                <a:cs typeface="Courier New"/>
              </a:rPr>
              <a:t>5</a:t>
            </a:r>
            <a:endParaRPr lang="en-US" sz="1600" b="1" dirty="0">
              <a:latin typeface="Courier New"/>
              <a:cs typeface="Courier New"/>
            </a:endParaRPr>
          </a:p>
          <a:p>
            <a:pPr lvl="1"/>
            <a:endParaRPr lang="en-US" sz="1600" b="1" dirty="0" smtClean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Top </a:t>
            </a:r>
            <a:r>
              <a:rPr lang="en-US" sz="1600" b="1" dirty="0">
                <a:latin typeface="Courier New"/>
                <a:cs typeface="Courier New"/>
              </a:rPr>
              <a:t>5 </a:t>
            </a:r>
            <a:r>
              <a:rPr lang="en-US" sz="1600" b="1" dirty="0" smtClean="0">
                <a:latin typeface="Courier New"/>
                <a:cs typeface="Courier New"/>
              </a:rPr>
              <a:t>keywords: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ground </a:t>
            </a:r>
            <a:r>
              <a:rPr lang="en-US" sz="1600" b="1" dirty="0">
                <a:latin typeface="Courier New"/>
                <a:cs typeface="Courier New"/>
              </a:rPr>
              <a:t>source heating and cooling (rank 45</a:t>
            </a:r>
            <a:r>
              <a:rPr lang="en-US" sz="1600" b="1" dirty="0" smtClean="0">
                <a:latin typeface="Courier New"/>
                <a:cs typeface="Courier New"/>
              </a:rPr>
              <a:t>)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contractor </a:t>
            </a:r>
            <a:r>
              <a:rPr lang="en-US" sz="1600" b="1" dirty="0">
                <a:latin typeface="Courier New"/>
                <a:cs typeface="Courier New"/>
              </a:rPr>
              <a:t>in OKC Okla. (rank 49</a:t>
            </a:r>
            <a:r>
              <a:rPr lang="en-US" sz="1600" b="1" dirty="0" smtClean="0">
                <a:latin typeface="Courier New"/>
                <a:cs typeface="Courier New"/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best </a:t>
            </a:r>
            <a:r>
              <a:rPr lang="en-US" sz="1600" b="1" dirty="0">
                <a:latin typeface="Courier New"/>
                <a:cs typeface="Courier New"/>
              </a:rPr>
              <a:t>contractor in Okla. (rank </a:t>
            </a:r>
            <a:r>
              <a:rPr lang="en-US" sz="1600" b="1" dirty="0" smtClean="0">
                <a:latin typeface="Courier New"/>
                <a:cs typeface="Courier New"/>
              </a:rPr>
              <a:t>40)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geothermal </a:t>
            </a:r>
            <a:r>
              <a:rPr lang="en-US" sz="1600" b="1" dirty="0">
                <a:latin typeface="Courier New"/>
                <a:cs typeface="Courier New"/>
              </a:rPr>
              <a:t>contractor (rank 38</a:t>
            </a:r>
            <a:r>
              <a:rPr lang="en-US" sz="1600" b="1" dirty="0" smtClean="0">
                <a:latin typeface="Courier New"/>
                <a:cs typeface="Courier New"/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climate </a:t>
            </a:r>
            <a:r>
              <a:rPr lang="en-US" sz="1600" b="1" dirty="0">
                <a:latin typeface="Courier New"/>
                <a:cs typeface="Courier New"/>
              </a:rPr>
              <a:t>master geo thermal (rank 46</a:t>
            </a:r>
            <a:r>
              <a:rPr lang="en-US" sz="1600" b="1" dirty="0" smtClean="0">
                <a:latin typeface="Courier New"/>
                <a:cs typeface="Courier New"/>
              </a:rPr>
              <a:t>)</a:t>
            </a:r>
          </a:p>
          <a:p>
            <a:pPr lvl="1"/>
            <a:endParaRPr lang="en-US" sz="1600" b="1" dirty="0" smtClean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5 </a:t>
            </a:r>
            <a:r>
              <a:rPr lang="en-US" sz="1600" b="1" dirty="0">
                <a:latin typeface="Courier New"/>
                <a:cs typeface="Courier New"/>
              </a:rPr>
              <a:t>est. Monthly SEO Clicks</a:t>
            </a:r>
          </a:p>
          <a:p>
            <a:pPr marL="285750" indent="-285750">
              <a:buFont typeface="Arial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0125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290" y="125822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Courier New"/>
                <a:cs typeface="Courier New"/>
              </a:rPr>
              <a:t>SEO</a:t>
            </a:r>
            <a:endParaRPr lang="en-US" sz="3600" b="1" dirty="0">
              <a:latin typeface="Courier New"/>
              <a:cs typeface="Courier New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Screen Shot 2015-07-07 at 10.25.05 A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" r="5052"/>
          <a:stretch>
            <a:fillRect/>
          </a:stretch>
        </p:blipFill>
        <p:spPr>
          <a:xfrm>
            <a:off x="457201" y="999373"/>
            <a:ext cx="4040188" cy="459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595090" y="1656474"/>
            <a:ext cx="454890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236 </a:t>
            </a:r>
            <a:r>
              <a:rPr lang="en-US" b="1" dirty="0">
                <a:latin typeface="Courier New"/>
                <a:cs typeface="Courier New"/>
              </a:rPr>
              <a:t>Paid Keywords</a:t>
            </a:r>
          </a:p>
          <a:p>
            <a:endParaRPr lang="en-US" b="1" dirty="0" smtClean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1.4K </a:t>
            </a:r>
            <a:r>
              <a:rPr lang="en-US" b="1" dirty="0">
                <a:latin typeface="Courier New"/>
                <a:cs typeface="Courier New"/>
              </a:rPr>
              <a:t>est. Monthly PPC Clicks</a:t>
            </a:r>
          </a:p>
          <a:p>
            <a:endParaRPr lang="en-US" b="1" dirty="0" smtClean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Top </a:t>
            </a:r>
            <a:r>
              <a:rPr lang="en-US" b="1" dirty="0">
                <a:latin typeface="Courier New"/>
                <a:cs typeface="Courier New"/>
              </a:rPr>
              <a:t>5 paid </a:t>
            </a:r>
            <a:r>
              <a:rPr lang="en-US" b="1" dirty="0" smtClean="0">
                <a:latin typeface="Courier New"/>
                <a:cs typeface="Courier New"/>
              </a:rPr>
              <a:t>keywords:</a:t>
            </a:r>
          </a:p>
          <a:p>
            <a:pPr marL="742950" lvl="1" indent="-285750">
              <a:buFont typeface="Arial"/>
              <a:buChar char="•"/>
            </a:pPr>
            <a:r>
              <a:rPr lang="en-US" b="1" dirty="0">
                <a:latin typeface="Courier New"/>
                <a:cs typeface="Courier New"/>
              </a:rPr>
              <a:t>c</a:t>
            </a:r>
            <a:r>
              <a:rPr lang="en-US" b="1" dirty="0" smtClean="0">
                <a:latin typeface="Courier New"/>
                <a:cs typeface="Courier New"/>
              </a:rPr>
              <a:t>ooling </a:t>
            </a:r>
            <a:r>
              <a:rPr lang="en-US" b="1" dirty="0">
                <a:latin typeface="Courier New"/>
                <a:cs typeface="Courier New"/>
              </a:rPr>
              <a:t>and </a:t>
            </a:r>
            <a:r>
              <a:rPr lang="en-US" b="1" dirty="0" smtClean="0">
                <a:latin typeface="Courier New"/>
                <a:cs typeface="Courier New"/>
              </a:rPr>
              <a:t>heating</a:t>
            </a:r>
          </a:p>
          <a:p>
            <a:pPr marL="742950" lvl="1" indent="-285750">
              <a:buFont typeface="Arial"/>
              <a:buChar char="•"/>
            </a:pPr>
            <a:r>
              <a:rPr lang="en-US" b="1" dirty="0" err="1">
                <a:latin typeface="Courier New"/>
                <a:cs typeface="Courier New"/>
              </a:rPr>
              <a:t>h</a:t>
            </a:r>
            <a:r>
              <a:rPr lang="en-US" b="1" dirty="0" err="1" smtClean="0">
                <a:latin typeface="Courier New"/>
                <a:cs typeface="Courier New"/>
              </a:rPr>
              <a:t>vac</a:t>
            </a:r>
            <a:r>
              <a:rPr lang="en-US" b="1" dirty="0" smtClean="0">
                <a:latin typeface="Courier New"/>
                <a:cs typeface="Courier New"/>
              </a:rPr>
              <a:t> services</a:t>
            </a:r>
          </a:p>
          <a:p>
            <a:pPr marL="742950" lvl="1" indent="-285750">
              <a:buFont typeface="Arial"/>
              <a:buChar char="•"/>
            </a:pPr>
            <a:r>
              <a:rPr lang="en-US" b="1" dirty="0">
                <a:latin typeface="Courier New"/>
                <a:cs typeface="Courier New"/>
              </a:rPr>
              <a:t>g</a:t>
            </a:r>
            <a:r>
              <a:rPr lang="en-US" b="1" dirty="0" smtClean="0">
                <a:latin typeface="Courier New"/>
                <a:cs typeface="Courier New"/>
              </a:rPr>
              <a:t>eothermal </a:t>
            </a:r>
            <a:r>
              <a:rPr lang="en-US" b="1" dirty="0">
                <a:latin typeface="Courier New"/>
                <a:cs typeface="Courier New"/>
              </a:rPr>
              <a:t>heating and </a:t>
            </a:r>
            <a:r>
              <a:rPr lang="en-US" b="1" dirty="0" smtClean="0">
                <a:latin typeface="Courier New"/>
                <a:cs typeface="Courier New"/>
              </a:rPr>
              <a:t>cooling</a:t>
            </a:r>
          </a:p>
          <a:p>
            <a:pPr marL="742950" lvl="1" indent="-285750">
              <a:buFont typeface="Arial"/>
              <a:buChar char="•"/>
            </a:pPr>
            <a:r>
              <a:rPr lang="en-US" b="1" dirty="0">
                <a:latin typeface="Courier New"/>
                <a:cs typeface="Courier New"/>
              </a:rPr>
              <a:t>g</a:t>
            </a:r>
            <a:r>
              <a:rPr lang="en-US" b="1" dirty="0" smtClean="0">
                <a:latin typeface="Courier New"/>
                <a:cs typeface="Courier New"/>
              </a:rPr>
              <a:t>eothermal</a:t>
            </a:r>
          </a:p>
          <a:p>
            <a:pPr marL="742950" lvl="1" indent="-285750">
              <a:buFont typeface="Arial"/>
              <a:buChar char="•"/>
            </a:pPr>
            <a:r>
              <a:rPr lang="en-US" b="1" dirty="0">
                <a:latin typeface="Courier New"/>
                <a:cs typeface="Courier New"/>
              </a:rPr>
              <a:t>h</a:t>
            </a:r>
            <a:r>
              <a:rPr lang="en-US" b="1" dirty="0" smtClean="0">
                <a:latin typeface="Courier New"/>
                <a:cs typeface="Courier New"/>
              </a:rPr>
              <a:t>ome solar energy </a:t>
            </a:r>
            <a:endParaRPr lang="en-US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9110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8251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Courier New"/>
                <a:cs typeface="Courier New"/>
              </a:rPr>
              <a:t>How to improve SEO</a:t>
            </a:r>
            <a:endParaRPr lang="en-US" sz="3600" b="1" dirty="0">
              <a:latin typeface="Courier New"/>
              <a:cs typeface="Courier New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26" y="1618421"/>
            <a:ext cx="3675111" cy="639762"/>
          </a:xfrm>
        </p:spPr>
        <p:txBody>
          <a:bodyPr>
            <a:normAutofit/>
          </a:bodyPr>
          <a:lstStyle/>
          <a:p>
            <a:r>
              <a:rPr lang="en-US" u="sng" dirty="0" smtClean="0">
                <a:latin typeface="Courier New"/>
                <a:cs typeface="Courier New"/>
              </a:rPr>
              <a:t>Top 5 paid keywords</a:t>
            </a:r>
            <a:endParaRPr lang="en-US" u="sng" dirty="0">
              <a:latin typeface="Courier New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49381" y="2386549"/>
            <a:ext cx="378860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>
                <a:latin typeface="Courier New"/>
                <a:cs typeface="Courier New"/>
              </a:rPr>
              <a:t>c</a:t>
            </a:r>
            <a:r>
              <a:rPr lang="en-US" b="1" dirty="0" smtClean="0">
                <a:latin typeface="Courier New"/>
                <a:cs typeface="Courier New"/>
              </a:rPr>
              <a:t>ooling and heating</a:t>
            </a: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err="1">
                <a:latin typeface="Courier New"/>
                <a:cs typeface="Courier New"/>
              </a:rPr>
              <a:t>h</a:t>
            </a:r>
            <a:r>
              <a:rPr lang="en-US" b="1" dirty="0" err="1" smtClean="0">
                <a:latin typeface="Courier New"/>
                <a:cs typeface="Courier New"/>
              </a:rPr>
              <a:t>vac</a:t>
            </a:r>
            <a:r>
              <a:rPr lang="en-US" b="1" dirty="0" smtClean="0">
                <a:latin typeface="Courier New"/>
                <a:cs typeface="Courier New"/>
              </a:rPr>
              <a:t> services</a:t>
            </a: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>
                <a:latin typeface="Courier New"/>
                <a:cs typeface="Courier New"/>
              </a:rPr>
              <a:t>g</a:t>
            </a:r>
            <a:r>
              <a:rPr lang="en-US" b="1" dirty="0" smtClean="0">
                <a:latin typeface="Courier New"/>
                <a:cs typeface="Courier New"/>
              </a:rPr>
              <a:t>eothermal heating and cooling</a:t>
            </a: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geothermal</a:t>
            </a: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>
                <a:latin typeface="Courier New"/>
                <a:cs typeface="Courier New"/>
              </a:rPr>
              <a:t>h</a:t>
            </a:r>
            <a:r>
              <a:rPr lang="en-US" b="1" dirty="0" smtClean="0">
                <a:latin typeface="Courier New"/>
                <a:cs typeface="Courier New"/>
              </a:rPr>
              <a:t>ome solar energy</a:t>
            </a:r>
            <a:endParaRPr lang="en-US" b="1" dirty="0">
              <a:latin typeface="Courier New"/>
              <a:cs typeface="Courier New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8020" y="2386549"/>
            <a:ext cx="4168973" cy="3116987"/>
          </a:xfrm>
        </p:spPr>
        <p:txBody>
          <a:bodyPr>
            <a:normAutofit/>
          </a:bodyPr>
          <a:lstStyle/>
          <a:p>
            <a:r>
              <a:rPr lang="en-US" sz="1800" b="1" dirty="0">
                <a:latin typeface="Courier New"/>
                <a:cs typeface="Courier New"/>
              </a:rPr>
              <a:t>g</a:t>
            </a:r>
            <a:r>
              <a:rPr lang="en-US" sz="1800" b="1" dirty="0" smtClean="0">
                <a:latin typeface="Courier New"/>
                <a:cs typeface="Courier New"/>
              </a:rPr>
              <a:t>round source heating and cooling</a:t>
            </a:r>
          </a:p>
          <a:p>
            <a:r>
              <a:rPr lang="en-US" sz="1800" b="1" dirty="0">
                <a:latin typeface="Courier New"/>
                <a:cs typeface="Courier New"/>
              </a:rPr>
              <a:t>c</a:t>
            </a:r>
            <a:r>
              <a:rPr lang="en-US" sz="1800" b="1" dirty="0" smtClean="0">
                <a:latin typeface="Courier New"/>
                <a:cs typeface="Courier New"/>
              </a:rPr>
              <a:t>ontractor in OKC Okla.</a:t>
            </a:r>
          </a:p>
          <a:p>
            <a:r>
              <a:rPr lang="en-US" sz="1800" b="1" dirty="0">
                <a:latin typeface="Courier New"/>
                <a:cs typeface="Courier New"/>
              </a:rPr>
              <a:t>b</a:t>
            </a:r>
            <a:r>
              <a:rPr lang="en-US" sz="1800" b="1" dirty="0" smtClean="0">
                <a:latin typeface="Courier New"/>
                <a:cs typeface="Courier New"/>
              </a:rPr>
              <a:t>est contractor in Okla.</a:t>
            </a:r>
          </a:p>
          <a:p>
            <a:r>
              <a:rPr lang="en-US" sz="1800" b="1" dirty="0">
                <a:latin typeface="Courier New"/>
                <a:cs typeface="Courier New"/>
              </a:rPr>
              <a:t>g</a:t>
            </a:r>
            <a:r>
              <a:rPr lang="en-US" sz="1800" b="1" dirty="0" smtClean="0">
                <a:latin typeface="Courier New"/>
                <a:cs typeface="Courier New"/>
              </a:rPr>
              <a:t>eothermal contractor</a:t>
            </a:r>
          </a:p>
          <a:p>
            <a:r>
              <a:rPr lang="en-US" sz="1800" b="1" dirty="0">
                <a:latin typeface="Courier New"/>
                <a:cs typeface="Courier New"/>
              </a:rPr>
              <a:t>c</a:t>
            </a:r>
            <a:r>
              <a:rPr lang="en-US" sz="1800" b="1" dirty="0" smtClean="0">
                <a:latin typeface="Courier New"/>
                <a:cs typeface="Courier New"/>
              </a:rPr>
              <a:t>limate master geo thermal</a:t>
            </a:r>
            <a:endParaRPr lang="en-US" sz="1800" b="1" dirty="0">
              <a:latin typeface="Courier New"/>
              <a:cs typeface="Courier New"/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408017" y="1614005"/>
            <a:ext cx="3653735" cy="639762"/>
          </a:xfrm>
        </p:spPr>
        <p:txBody>
          <a:bodyPr>
            <a:normAutofit/>
          </a:bodyPr>
          <a:lstStyle/>
          <a:p>
            <a:r>
              <a:rPr lang="en-US" u="sng" dirty="0" smtClean="0">
                <a:latin typeface="Courier New"/>
                <a:cs typeface="Courier New"/>
              </a:rPr>
              <a:t>Top 5 site keywords</a:t>
            </a:r>
            <a:endParaRPr lang="en-US" u="sng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7463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8251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Courier New"/>
                <a:cs typeface="Courier New"/>
              </a:rPr>
              <a:t>How to improve SEO</a:t>
            </a:r>
            <a:endParaRPr lang="en-US" sz="3600" b="1" dirty="0">
              <a:latin typeface="Courier New"/>
              <a:cs typeface="Courier New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Screen Shot 2015-07-07 at 10.25.05 A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" r="5052"/>
          <a:stretch>
            <a:fillRect/>
          </a:stretch>
        </p:blipFill>
        <p:spPr>
          <a:xfrm>
            <a:off x="457201" y="973332"/>
            <a:ext cx="4040188" cy="459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898199" y="1680193"/>
            <a:ext cx="37886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Add Twitter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Optimize site content around keywords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Create more inbound links (currently has 10)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Add tags that tell “what you do”, not “who you are”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Add social media “share” buttons on blog page</a:t>
            </a:r>
            <a:endParaRPr lang="en-US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8842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WHAT WE WILL DISCUSS TODAY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1" y="1417637"/>
            <a:ext cx="81383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Benefits of online marketing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Traditional vs. Online Marketing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Elements of an effective web site</a:t>
            </a: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Optimizing your website</a:t>
            </a:r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277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5-07-15 at 2.26.5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15" y="351883"/>
            <a:ext cx="8247004" cy="507696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9015" y="351882"/>
            <a:ext cx="8247004" cy="5076960"/>
          </a:xfrm>
          <a:custGeom>
            <a:avLst/>
            <a:gdLst/>
            <a:ahLst/>
            <a:cxnLst/>
            <a:rect l="l" t="t" r="r" b="b"/>
            <a:pathLst>
              <a:path w="8247004" h="5076960">
                <a:moveTo>
                  <a:pt x="0" y="0"/>
                </a:moveTo>
                <a:lnTo>
                  <a:pt x="6028424" y="0"/>
                </a:lnTo>
                <a:lnTo>
                  <a:pt x="8247004" y="0"/>
                </a:lnTo>
                <a:lnTo>
                  <a:pt x="8247004" y="1422859"/>
                </a:lnTo>
                <a:lnTo>
                  <a:pt x="6028424" y="1422859"/>
                </a:lnTo>
                <a:lnTo>
                  <a:pt x="6028424" y="2096037"/>
                </a:lnTo>
                <a:lnTo>
                  <a:pt x="8247004" y="2096037"/>
                </a:lnTo>
                <a:lnTo>
                  <a:pt x="8247004" y="5076960"/>
                </a:lnTo>
                <a:lnTo>
                  <a:pt x="6028424" y="5076960"/>
                </a:lnTo>
                <a:lnTo>
                  <a:pt x="0" y="5076960"/>
                </a:lnTo>
                <a:close/>
              </a:path>
            </a:pathLst>
          </a:custGeom>
          <a:solidFill>
            <a:schemeClr val="tx1">
              <a:alpha val="5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90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7-15 at 2.40.2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19" y="648515"/>
            <a:ext cx="8167431" cy="41555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4919" y="648515"/>
            <a:ext cx="8167431" cy="4155528"/>
          </a:xfrm>
          <a:custGeom>
            <a:avLst/>
            <a:gdLst/>
            <a:ahLst/>
            <a:cxnLst/>
            <a:rect l="l" t="t" r="r" b="b"/>
            <a:pathLst>
              <a:path w="8167431" h="4155528">
                <a:moveTo>
                  <a:pt x="489618" y="2855070"/>
                </a:moveTo>
                <a:lnTo>
                  <a:pt x="489618" y="3206959"/>
                </a:lnTo>
                <a:lnTo>
                  <a:pt x="5217492" y="3206959"/>
                </a:lnTo>
                <a:lnTo>
                  <a:pt x="5217492" y="2855070"/>
                </a:lnTo>
                <a:close/>
                <a:moveTo>
                  <a:pt x="0" y="0"/>
                </a:moveTo>
                <a:lnTo>
                  <a:pt x="8167431" y="0"/>
                </a:lnTo>
                <a:lnTo>
                  <a:pt x="8167431" y="2855070"/>
                </a:lnTo>
                <a:lnTo>
                  <a:pt x="8167431" y="4155528"/>
                </a:lnTo>
                <a:lnTo>
                  <a:pt x="5217492" y="4155528"/>
                </a:lnTo>
                <a:lnTo>
                  <a:pt x="0" y="4155528"/>
                </a:lnTo>
                <a:lnTo>
                  <a:pt x="0" y="3206959"/>
                </a:lnTo>
                <a:lnTo>
                  <a:pt x="0" y="285507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1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29895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Courier New"/>
                <a:cs typeface="Courier New"/>
                <a:hlinkClick r:id="rId3"/>
              </a:rPr>
              <a:t>Gildersleeve Geothermal</a:t>
            </a:r>
            <a:endParaRPr lang="en-US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5830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Courier New"/>
                <a:cs typeface="Courier New"/>
              </a:rPr>
              <a:t>Key Elements</a:t>
            </a:r>
            <a:endParaRPr lang="en-US" sz="3600" b="1" dirty="0">
              <a:latin typeface="Courier New"/>
              <a:cs typeface="Courier New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Screen Shot 2015-07-07 at 3.02.53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876" b="-24876"/>
          <a:stretch>
            <a:fillRect/>
          </a:stretch>
        </p:blipFill>
        <p:spPr>
          <a:xfrm>
            <a:off x="264427" y="618664"/>
            <a:ext cx="5087882" cy="5268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352309" y="1158051"/>
            <a:ext cx="3800324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Simple and appealing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Simple navigation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Strong call to action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Establishes geothermal </a:t>
            </a:r>
          </a:p>
          <a:p>
            <a:r>
              <a:rPr lang="en-US" sz="1600" b="1" dirty="0" smtClean="0">
                <a:latin typeface="Courier New"/>
                <a:cs typeface="Courier New"/>
              </a:rPr>
              <a:t>   authority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“Why Us” plus Testimonials</a:t>
            </a:r>
          </a:p>
          <a:p>
            <a:pPr marL="285750" indent="-285750">
              <a:buFont typeface="Arial"/>
              <a:buChar char="•"/>
            </a:pPr>
            <a:endParaRPr lang="en-US" sz="1600" b="1" dirty="0" smtClean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Informational footer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Great images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Good mobile presence 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“Latest News” page </a:t>
            </a:r>
            <a:endParaRPr lang="en-US" sz="1600" b="1" dirty="0">
              <a:latin typeface="Courier New"/>
              <a:cs typeface="Courier New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80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071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Courier New"/>
                <a:cs typeface="Courier New"/>
              </a:rPr>
              <a:t>SEO</a:t>
            </a:r>
            <a:endParaRPr lang="en-US" sz="3600" b="1" dirty="0">
              <a:latin typeface="Courier New"/>
              <a:cs typeface="Courier New"/>
            </a:endParaRPr>
          </a:p>
        </p:txBody>
      </p:sp>
      <p:pic>
        <p:nvPicPr>
          <p:cNvPr id="7" name="Content Placeholder 6" descr="Screen Shot 2015-07-07 at 3.02.53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876" b="-24876"/>
          <a:stretch>
            <a:fillRect/>
          </a:stretch>
        </p:blipFill>
        <p:spPr>
          <a:xfrm>
            <a:off x="457200" y="602550"/>
            <a:ext cx="4520900" cy="520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091497" y="1490315"/>
            <a:ext cx="4467817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b="1" dirty="0">
                <a:latin typeface="Courier New"/>
                <a:cs typeface="Courier New"/>
              </a:rPr>
              <a:t>6 Organic </a:t>
            </a:r>
            <a:r>
              <a:rPr lang="en-US" sz="1600" b="1" dirty="0" smtClean="0">
                <a:latin typeface="Courier New"/>
                <a:cs typeface="Courier New"/>
              </a:rPr>
              <a:t>Keywords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Located </a:t>
            </a:r>
            <a:r>
              <a:rPr lang="en-US" sz="1600" b="1" dirty="0">
                <a:latin typeface="Courier New"/>
                <a:cs typeface="Courier New"/>
              </a:rPr>
              <a:t>on pages 2-5 on </a:t>
            </a:r>
            <a:r>
              <a:rPr lang="en-US" sz="1600" b="1" dirty="0" smtClean="0">
                <a:latin typeface="Courier New"/>
                <a:cs typeface="Courier New"/>
              </a:rPr>
              <a:t>Google search</a:t>
            </a:r>
            <a:endParaRPr lang="en-US" sz="1600" b="1" dirty="0">
              <a:latin typeface="Courier New"/>
              <a:cs typeface="Courier New"/>
            </a:endParaRPr>
          </a:p>
          <a:p>
            <a:endParaRPr lang="en-US" sz="1600" b="1" dirty="0" smtClean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Top </a:t>
            </a:r>
            <a:r>
              <a:rPr lang="en-US" sz="1600" b="1" dirty="0">
                <a:latin typeface="Courier New"/>
                <a:cs typeface="Courier New"/>
              </a:rPr>
              <a:t>5 </a:t>
            </a:r>
            <a:r>
              <a:rPr lang="en-US" sz="1600" b="1" dirty="0" smtClean="0">
                <a:latin typeface="Courier New"/>
                <a:cs typeface="Courier New"/>
              </a:rPr>
              <a:t>Keywords: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Geothermal heating </a:t>
            </a:r>
          </a:p>
          <a:p>
            <a:pPr lvl="1"/>
            <a:r>
              <a:rPr lang="en-US" sz="1600" b="1" dirty="0">
                <a:latin typeface="Courier New"/>
                <a:cs typeface="Courier New"/>
              </a:rPr>
              <a:t> </a:t>
            </a:r>
            <a:r>
              <a:rPr lang="en-US" sz="1600" b="1" dirty="0" smtClean="0">
                <a:latin typeface="Courier New"/>
                <a:cs typeface="Courier New"/>
              </a:rPr>
              <a:t>  companies (</a:t>
            </a:r>
            <a:r>
              <a:rPr lang="en-US" sz="1600" b="1" dirty="0">
                <a:latin typeface="Courier New"/>
                <a:cs typeface="Courier New"/>
              </a:rPr>
              <a:t>rank 47</a:t>
            </a:r>
            <a:r>
              <a:rPr lang="en-US" sz="1600" b="1" dirty="0" smtClean="0">
                <a:latin typeface="Courier New"/>
                <a:cs typeface="Courier New"/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Virginia Beach heating</a:t>
            </a:r>
          </a:p>
          <a:p>
            <a:pPr lvl="1"/>
            <a:r>
              <a:rPr lang="en-US" sz="1600" b="1" dirty="0">
                <a:latin typeface="Courier New"/>
                <a:cs typeface="Courier New"/>
              </a:rPr>
              <a:t> </a:t>
            </a:r>
            <a:r>
              <a:rPr lang="en-US" sz="1600" b="1" dirty="0" smtClean="0">
                <a:latin typeface="Courier New"/>
                <a:cs typeface="Courier New"/>
              </a:rPr>
              <a:t>  (rank </a:t>
            </a:r>
            <a:r>
              <a:rPr lang="en-US" sz="1600" b="1" dirty="0">
                <a:latin typeface="Courier New"/>
                <a:cs typeface="Courier New"/>
              </a:rPr>
              <a:t>32</a:t>
            </a:r>
            <a:r>
              <a:rPr lang="en-US" sz="1600" b="1" dirty="0" smtClean="0">
                <a:latin typeface="Courier New"/>
                <a:cs typeface="Courier New"/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Hampton Roads HVAC </a:t>
            </a:r>
          </a:p>
          <a:p>
            <a:pPr lvl="1"/>
            <a:r>
              <a:rPr lang="en-US" sz="1600" b="1" dirty="0">
                <a:latin typeface="Courier New"/>
                <a:cs typeface="Courier New"/>
              </a:rPr>
              <a:t> </a:t>
            </a:r>
            <a:r>
              <a:rPr lang="en-US" sz="1600" b="1" dirty="0" smtClean="0">
                <a:latin typeface="Courier New"/>
                <a:cs typeface="Courier New"/>
              </a:rPr>
              <a:t>  (</a:t>
            </a:r>
            <a:r>
              <a:rPr lang="en-US" sz="1600" b="1" dirty="0">
                <a:latin typeface="Courier New"/>
                <a:cs typeface="Courier New"/>
              </a:rPr>
              <a:t>rank 31</a:t>
            </a:r>
            <a:r>
              <a:rPr lang="en-US" sz="1600" b="1" dirty="0" smtClean="0">
                <a:latin typeface="Courier New"/>
                <a:cs typeface="Courier New"/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"</a:t>
            </a:r>
            <a:r>
              <a:rPr lang="en-US" sz="1600" b="1" dirty="0">
                <a:latin typeface="Courier New"/>
                <a:cs typeface="Courier New"/>
              </a:rPr>
              <a:t>geothermal heating" </a:t>
            </a:r>
            <a:endParaRPr lang="en-US" sz="1600" b="1" dirty="0" smtClean="0">
              <a:latin typeface="Courier New"/>
              <a:cs typeface="Courier New"/>
            </a:endParaRPr>
          </a:p>
          <a:p>
            <a:pPr lvl="1"/>
            <a:r>
              <a:rPr lang="en-US" sz="1600" b="1" dirty="0">
                <a:latin typeface="Courier New"/>
                <a:cs typeface="Courier New"/>
              </a:rPr>
              <a:t> </a:t>
            </a:r>
            <a:r>
              <a:rPr lang="en-US" sz="1600" b="1" dirty="0" smtClean="0">
                <a:latin typeface="Courier New"/>
                <a:cs typeface="Courier New"/>
              </a:rPr>
              <a:t>  (</a:t>
            </a:r>
            <a:r>
              <a:rPr lang="en-US" sz="1600" b="1" dirty="0">
                <a:latin typeface="Courier New"/>
                <a:cs typeface="Courier New"/>
              </a:rPr>
              <a:t>rank </a:t>
            </a:r>
            <a:r>
              <a:rPr lang="en-US" sz="1600" b="1" dirty="0" smtClean="0">
                <a:latin typeface="Courier New"/>
                <a:cs typeface="Courier New"/>
              </a:rPr>
              <a:t>48)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geothermal.com </a:t>
            </a:r>
            <a:r>
              <a:rPr lang="en-US" sz="1600" b="1" dirty="0">
                <a:latin typeface="Courier New"/>
                <a:cs typeface="Courier New"/>
              </a:rPr>
              <a:t>(rank 27)</a:t>
            </a:r>
          </a:p>
          <a:p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2747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Courier New"/>
                <a:cs typeface="Courier New"/>
              </a:rPr>
              <a:t>How to improve SEO</a:t>
            </a:r>
            <a:endParaRPr lang="en-US" sz="3600" b="1" dirty="0">
              <a:latin typeface="Courier New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1689" y="2242696"/>
            <a:ext cx="3693251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Establish a Twitter presence 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Create more inbound links (currently has 4)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latin typeface="Courier New"/>
                <a:cs typeface="Courier New"/>
              </a:rPr>
              <a:t>Update “news” content more frequently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Content Placeholder 6" descr="Screen Shot 2015-07-07 at 3.02.53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876" b="-24876"/>
          <a:stretch>
            <a:fillRect/>
          </a:stretch>
        </p:blipFill>
        <p:spPr>
          <a:xfrm>
            <a:off x="457200" y="671998"/>
            <a:ext cx="4520900" cy="520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943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29895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Courier New"/>
                <a:cs typeface="Courier New"/>
                <a:hlinkClick r:id="rId2"/>
              </a:rPr>
              <a:t>Baxter Comfort Solutions</a:t>
            </a:r>
            <a:endParaRPr lang="en-US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1045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Courier New"/>
                <a:cs typeface="Courier New"/>
              </a:rPr>
              <a:t>Key Elements</a:t>
            </a:r>
            <a:endParaRPr lang="en-US" sz="3600" b="1" dirty="0">
              <a:latin typeface="Courier New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92657" y="1143000"/>
            <a:ext cx="3416320" cy="6032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Simple and appealing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Uses lifestyle imagery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Simple navigation</a:t>
            </a:r>
          </a:p>
          <a:p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Establishes geothermal </a:t>
            </a:r>
          </a:p>
          <a:p>
            <a:r>
              <a:rPr lang="en-US" sz="1600" b="1" dirty="0" smtClean="0">
                <a:latin typeface="Courier New"/>
                <a:cs typeface="Courier New"/>
              </a:rPr>
              <a:t>   authority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“About Us” </a:t>
            </a:r>
          </a:p>
          <a:p>
            <a:pPr marL="285750" indent="-285750">
              <a:buFont typeface="Arial"/>
              <a:buChar char="•"/>
            </a:pPr>
            <a:endParaRPr lang="en-US" sz="1600" b="1" dirty="0" smtClean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Testimonials</a:t>
            </a:r>
          </a:p>
          <a:p>
            <a:pPr marL="285750" indent="-285750">
              <a:buFont typeface="Arial"/>
              <a:buChar char="•"/>
            </a:pPr>
            <a:endParaRPr lang="en-US" sz="1600" b="1" dirty="0" smtClean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No informational footer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Poor mobile presence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No “news” or “blog” page 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endParaRPr lang="en-US" sz="1600" b="1" dirty="0" smtClean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endParaRPr lang="en-US" sz="1600" b="1" dirty="0" smtClean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endParaRPr lang="en-US" dirty="0"/>
          </a:p>
        </p:txBody>
      </p:sp>
      <p:pic>
        <p:nvPicPr>
          <p:cNvPr id="5" name="Content Placeholder 4" descr="Screen Shot 2015-07-10 at 4.19.24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8" r="-258"/>
          <a:stretch>
            <a:fillRect/>
          </a:stretch>
        </p:blipFill>
        <p:spPr>
          <a:xfrm>
            <a:off x="739423" y="1271973"/>
            <a:ext cx="4040188" cy="3951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709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Courier New"/>
                <a:cs typeface="Courier New"/>
              </a:rPr>
              <a:t>SEO</a:t>
            </a:r>
            <a:endParaRPr lang="en-US" sz="3600" b="1" dirty="0">
              <a:latin typeface="Courier New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80713" y="1929081"/>
            <a:ext cx="350608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2 </a:t>
            </a:r>
            <a:r>
              <a:rPr lang="en-US" sz="1600" b="1" dirty="0">
                <a:latin typeface="Courier New"/>
                <a:cs typeface="Courier New"/>
              </a:rPr>
              <a:t>Organic </a:t>
            </a:r>
            <a:r>
              <a:rPr lang="en-US" sz="1600" b="1" dirty="0" smtClean="0">
                <a:latin typeface="Courier New"/>
                <a:cs typeface="Courier New"/>
              </a:rPr>
              <a:t>Keywords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Located on pages 2-5</a:t>
            </a:r>
            <a:endParaRPr lang="en-US" sz="1600" b="1" dirty="0">
              <a:latin typeface="Courier New"/>
              <a:cs typeface="Courier New"/>
            </a:endParaRPr>
          </a:p>
          <a:p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Top </a:t>
            </a:r>
            <a:r>
              <a:rPr lang="en-US" sz="1600" b="1" dirty="0">
                <a:latin typeface="Courier New"/>
                <a:cs typeface="Courier New"/>
              </a:rPr>
              <a:t>Keywords: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err="1">
                <a:latin typeface="Courier New"/>
                <a:cs typeface="Courier New"/>
              </a:rPr>
              <a:t>c</a:t>
            </a:r>
            <a:r>
              <a:rPr lang="en-US" sz="1600" b="1" dirty="0" err="1" smtClean="0">
                <a:latin typeface="Courier New"/>
                <a:cs typeface="Courier New"/>
              </a:rPr>
              <a:t>limatemaster</a:t>
            </a:r>
            <a:r>
              <a:rPr lang="en-US" sz="1600" b="1" dirty="0" smtClean="0">
                <a:latin typeface="Courier New"/>
                <a:cs typeface="Courier New"/>
              </a:rPr>
              <a:t> dealers </a:t>
            </a:r>
          </a:p>
          <a:p>
            <a:pPr lvl="1"/>
            <a:r>
              <a:rPr lang="en-US" sz="1600" b="1" dirty="0" smtClean="0">
                <a:latin typeface="Courier New"/>
                <a:cs typeface="Courier New"/>
              </a:rPr>
              <a:t>  (rank 43)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>
                <a:latin typeface="Courier New"/>
                <a:cs typeface="Courier New"/>
              </a:rPr>
              <a:t>g</a:t>
            </a:r>
            <a:r>
              <a:rPr lang="en-US" sz="1600" b="1" dirty="0" smtClean="0">
                <a:latin typeface="Courier New"/>
                <a:cs typeface="Courier New"/>
              </a:rPr>
              <a:t>eothermal dealers </a:t>
            </a:r>
          </a:p>
          <a:p>
            <a:pPr lvl="1"/>
            <a:r>
              <a:rPr lang="en-US" sz="1600" b="1" dirty="0">
                <a:latin typeface="Courier New"/>
                <a:cs typeface="Courier New"/>
              </a:rPr>
              <a:t> </a:t>
            </a:r>
            <a:r>
              <a:rPr lang="en-US" sz="1600" b="1" dirty="0" smtClean="0">
                <a:latin typeface="Courier New"/>
                <a:cs typeface="Courier New"/>
              </a:rPr>
              <a:t> (rank 35)</a:t>
            </a:r>
            <a:endParaRPr lang="en-US" sz="1600" b="1" dirty="0">
              <a:latin typeface="Courier New"/>
              <a:cs typeface="Courier New"/>
            </a:endParaRPr>
          </a:p>
          <a:p>
            <a:pPr lvl="1"/>
            <a:r>
              <a:rPr lang="en-US" sz="1600" b="1" dirty="0">
                <a:latin typeface="Courier New"/>
                <a:cs typeface="Courier New"/>
              </a:rPr>
              <a:t>   </a:t>
            </a:r>
            <a:endParaRPr lang="en-US" dirty="0"/>
          </a:p>
        </p:txBody>
      </p:sp>
      <p:pic>
        <p:nvPicPr>
          <p:cNvPr id="5" name="Content Placeholder 4" descr="Screen Shot 2015-07-10 at 4.19.24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8" r="-258"/>
          <a:stretch>
            <a:fillRect/>
          </a:stretch>
        </p:blipFill>
        <p:spPr>
          <a:xfrm>
            <a:off x="739423" y="1271973"/>
            <a:ext cx="4040188" cy="3951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26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Courier New"/>
                <a:cs typeface="Courier New"/>
              </a:rPr>
              <a:t>How to improve SEO</a:t>
            </a:r>
            <a:endParaRPr lang="en-US" sz="3600" b="1" dirty="0">
              <a:latin typeface="Courier New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90002" y="1271973"/>
            <a:ext cx="33661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>
                <a:latin typeface="Courier New"/>
                <a:cs typeface="Courier New"/>
              </a:rPr>
              <a:t>Establish a Twitter presence 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>
                <a:latin typeface="Courier New"/>
                <a:cs typeface="Courier New"/>
              </a:rPr>
              <a:t>Create more inbound links (currently has 4</a:t>
            </a:r>
            <a:r>
              <a:rPr lang="en-US" sz="1600" b="1" dirty="0" smtClean="0">
                <a:latin typeface="Courier New"/>
                <a:cs typeface="Courier New"/>
              </a:rPr>
              <a:t>)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Optimize your content around key geothermal search terms</a:t>
            </a:r>
          </a:p>
          <a:p>
            <a:pPr marL="285750" indent="-285750">
              <a:buFont typeface="Arial"/>
              <a:buChar char="•"/>
            </a:pPr>
            <a:endParaRPr lang="en-US" sz="1600" b="1" dirty="0">
              <a:latin typeface="Courier New"/>
              <a:cs typeface="Courier New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Courier New"/>
                <a:cs typeface="Courier New"/>
              </a:rPr>
              <a:t>Create a blog or news page with social sharing</a:t>
            </a:r>
            <a:endParaRPr lang="en-US" sz="1600" b="1" dirty="0">
              <a:latin typeface="Courier New"/>
              <a:cs typeface="Courier New"/>
            </a:endParaRPr>
          </a:p>
          <a:p>
            <a:pPr lvl="1"/>
            <a:r>
              <a:rPr lang="en-US" sz="1600" b="1" dirty="0" smtClean="0">
                <a:latin typeface="Courier New"/>
                <a:cs typeface="Courier New"/>
              </a:rPr>
              <a:t>   </a:t>
            </a:r>
            <a:endParaRPr lang="en-US" dirty="0"/>
          </a:p>
        </p:txBody>
      </p:sp>
      <p:pic>
        <p:nvPicPr>
          <p:cNvPr id="5" name="Content Placeholder 4" descr="Screen Shot 2015-07-10 at 4.19.24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8" r="-258"/>
          <a:stretch>
            <a:fillRect/>
          </a:stretch>
        </p:blipFill>
        <p:spPr>
          <a:xfrm>
            <a:off x="739423" y="1271973"/>
            <a:ext cx="4040188" cy="3951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95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25997" y="4297274"/>
            <a:ext cx="82235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Benefits of Online Marketing</a:t>
            </a:r>
            <a:endParaRPr lang="en-US" sz="6000" dirty="0">
              <a:solidFill>
                <a:schemeClr val="bg1"/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57815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748" y="274638"/>
            <a:ext cx="7459457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Courier New"/>
                <a:cs typeface="Courier New"/>
              </a:rPr>
              <a:t>Blog Content</a:t>
            </a:r>
            <a:endParaRPr lang="en-US" b="1" dirty="0">
              <a:latin typeface="Courier New"/>
              <a:cs typeface="Courier New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242" y="1588055"/>
            <a:ext cx="8680095" cy="42948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http://www.climatemaster.com/residential/</a:t>
            </a:r>
            <a:r>
              <a:rPr lang="en-US" dirty="0" smtClean="0">
                <a:hlinkClick r:id="rId2"/>
              </a:rPr>
              <a:t>blog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0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748" y="274638"/>
            <a:ext cx="7459457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Courier New"/>
                <a:cs typeface="Courier New"/>
              </a:rPr>
              <a:t>Tips For </a:t>
            </a:r>
            <a:r>
              <a:rPr lang="en-US" b="1" dirty="0">
                <a:latin typeface="Courier New"/>
                <a:cs typeface="Courier New"/>
              </a:rPr>
              <a:t>A</a:t>
            </a:r>
            <a:r>
              <a:rPr lang="en-US" b="1" dirty="0" smtClean="0">
                <a:latin typeface="Courier New"/>
                <a:cs typeface="Courier New"/>
              </a:rPr>
              <a:t>n </a:t>
            </a:r>
            <a:r>
              <a:rPr lang="en-US" b="1" dirty="0">
                <a:latin typeface="Courier New"/>
                <a:cs typeface="Courier New"/>
              </a:rPr>
              <a:t>E</a:t>
            </a:r>
            <a:r>
              <a:rPr lang="en-US" b="1" dirty="0" smtClean="0">
                <a:latin typeface="Courier New"/>
                <a:cs typeface="Courier New"/>
              </a:rPr>
              <a:t>ffective </a:t>
            </a:r>
            <a:r>
              <a:rPr lang="en-US" b="1" dirty="0">
                <a:latin typeface="Courier New"/>
                <a:cs typeface="Courier New"/>
              </a:rPr>
              <a:t>W</a:t>
            </a:r>
            <a:r>
              <a:rPr lang="en-US" b="1" dirty="0" smtClean="0">
                <a:latin typeface="Courier New"/>
                <a:cs typeface="Courier New"/>
              </a:rPr>
              <a:t>eb Site	</a:t>
            </a:r>
            <a:endParaRPr lang="en-US" b="1" dirty="0">
              <a:latin typeface="Courier New"/>
              <a:cs typeface="Courier New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242" y="1588055"/>
            <a:ext cx="8680095" cy="4294859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>
                <a:latin typeface="Courier New"/>
                <a:cs typeface="Courier New"/>
              </a:rPr>
              <a:t>Make sure your web site represents you well. </a:t>
            </a:r>
          </a:p>
          <a:p>
            <a:r>
              <a:rPr lang="en-US" b="1" dirty="0" smtClean="0">
                <a:latin typeface="Courier New"/>
                <a:cs typeface="Courier New"/>
              </a:rPr>
              <a:t>Create a clean, uncluttered site that is easy to use. </a:t>
            </a:r>
          </a:p>
          <a:p>
            <a:r>
              <a:rPr lang="en-US" b="1" dirty="0" smtClean="0">
                <a:latin typeface="Courier New"/>
                <a:cs typeface="Courier New"/>
              </a:rPr>
              <a:t>Establish your authority as a geothermal expert. </a:t>
            </a:r>
          </a:p>
          <a:p>
            <a:r>
              <a:rPr lang="en-US" b="1" dirty="0" smtClean="0">
                <a:latin typeface="Courier New"/>
                <a:cs typeface="Courier New"/>
              </a:rPr>
              <a:t>Personalize your web site in the “About Us” section. </a:t>
            </a:r>
          </a:p>
          <a:p>
            <a:r>
              <a:rPr lang="en-US" b="1" dirty="0" smtClean="0">
                <a:latin typeface="Courier New"/>
                <a:cs typeface="Courier New"/>
              </a:rPr>
              <a:t>Have a clear “call to action”. </a:t>
            </a:r>
          </a:p>
          <a:p>
            <a:r>
              <a:rPr lang="en-US" b="1" dirty="0" smtClean="0">
                <a:latin typeface="Courier New"/>
                <a:cs typeface="Courier New"/>
              </a:rPr>
              <a:t>Use lifestyle images that relate to the consumer. </a:t>
            </a:r>
          </a:p>
          <a:p>
            <a:r>
              <a:rPr lang="en-US" b="1" dirty="0" smtClean="0">
                <a:latin typeface="Courier New"/>
                <a:cs typeface="Courier New"/>
              </a:rPr>
              <a:t>Optimize your content around the terms consumers are searching for. </a:t>
            </a:r>
          </a:p>
          <a:p>
            <a:r>
              <a:rPr lang="en-US" b="1" dirty="0" smtClean="0">
                <a:latin typeface="Courier New"/>
                <a:cs typeface="Courier New"/>
              </a:rPr>
              <a:t>Create a “blog” or “news” page for ongoing new content with social media sharing. </a:t>
            </a:r>
          </a:p>
          <a:p>
            <a:r>
              <a:rPr lang="en-US" b="1" dirty="0" smtClean="0">
                <a:latin typeface="Courier New"/>
                <a:cs typeface="Courier New"/>
              </a:rPr>
              <a:t>Get on social media, especially Twitter.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3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Why Market Online? 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1" y="2355131"/>
            <a:ext cx="81383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94% of consumers research products online before buying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3 out of 5 people use Google as a go-to-shopping source</a:t>
            </a:r>
          </a:p>
          <a:p>
            <a:endParaRPr lang="en-US" sz="2400" b="1" dirty="0">
              <a:latin typeface="Courier New"/>
              <a:cs typeface="Courier New"/>
            </a:endParaRPr>
          </a:p>
        </p:txBody>
      </p:sp>
      <p:pic>
        <p:nvPicPr>
          <p:cNvPr id="4" name="Picture 3" descr="online+shopping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581" y="311631"/>
            <a:ext cx="3907651" cy="176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26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Why Market Online? 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1" y="1062812"/>
            <a:ext cx="8138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Geothermal consumers have a long purchase cycle and do a lot of online research</a:t>
            </a:r>
          </a:p>
        </p:txBody>
      </p:sp>
      <p:pic>
        <p:nvPicPr>
          <p:cNvPr id="2" name="Picture 1" descr="Research Char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063" y="2465798"/>
            <a:ext cx="3737878" cy="2690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11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Advantages of Online Marketing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1" y="1417638"/>
            <a:ext cx="813835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Costs less than off-line efforts</a:t>
            </a:r>
          </a:p>
          <a:p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Launching new online marketing programs can be lightning fast</a:t>
            </a:r>
            <a:br>
              <a:rPr lang="en-US" sz="2400" b="1" dirty="0" smtClean="0">
                <a:latin typeface="Courier New"/>
                <a:cs typeface="Courier New"/>
              </a:rPr>
            </a:br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Changes and updates can be made quickly and for minimal cost</a:t>
            </a:r>
          </a:p>
          <a:p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Measurement tools quickly show what’s working and what is not</a:t>
            </a:r>
          </a:p>
        </p:txBody>
      </p:sp>
    </p:spTree>
    <p:extLst>
      <p:ext uri="{BB962C8B-B14F-4D97-AF65-F5344CB8AC3E}">
        <p14:creationId xmlns:p14="http://schemas.microsoft.com/office/powerpoint/2010/main" val="13757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457199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Marketing Mix 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3008" y="1898049"/>
            <a:ext cx="28161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Print</a:t>
            </a:r>
          </a:p>
          <a:p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TV</a:t>
            </a:r>
          </a:p>
          <a:p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Radio</a:t>
            </a:r>
          </a:p>
          <a:p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Direct Mail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30966" y="1898049"/>
            <a:ext cx="281613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Website</a:t>
            </a:r>
          </a:p>
          <a:p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SEO</a:t>
            </a:r>
          </a:p>
          <a:p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err="1" smtClean="0">
                <a:latin typeface="Courier New"/>
                <a:cs typeface="Courier New"/>
              </a:rPr>
              <a:t>Adwords</a:t>
            </a:r>
            <a:endParaRPr lang="en-US" sz="2400" b="1" dirty="0" smtClean="0">
              <a:latin typeface="Courier New"/>
              <a:cs typeface="Courier New"/>
            </a:endParaRPr>
          </a:p>
          <a:p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Blogging</a:t>
            </a: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Social Media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9176" y="1215307"/>
            <a:ext cx="334997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latin typeface="Courier New"/>
                <a:cs typeface="Courier New"/>
              </a:rPr>
              <a:t>Traditional</a:t>
            </a:r>
            <a:endParaRPr lang="en-US" sz="2800" b="1" u="sng" dirty="0">
              <a:latin typeface="Courier New"/>
              <a:cs typeface="Courier New"/>
            </a:endParaRP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498602" y="1215307"/>
            <a:ext cx="334997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latin typeface="Courier New"/>
                <a:cs typeface="Courier New"/>
              </a:rPr>
              <a:t>Online</a:t>
            </a:r>
            <a:endParaRPr lang="en-US" sz="2800" b="1" u="sng" dirty="0">
              <a:latin typeface="Courier New"/>
              <a:cs typeface="Courier New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40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9337</TotalTime>
  <Words>1270</Words>
  <Application>Microsoft Macintosh PowerPoint</Application>
  <PresentationFormat>On-screen Show (4:3)</PresentationFormat>
  <Paragraphs>365</Paragraphs>
  <Slides>51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Calibri</vt:lpstr>
      <vt:lpstr>Courier New</vt:lpstr>
      <vt:lpstr>Impact</vt:lpstr>
      <vt:lpstr>Arial</vt:lpstr>
      <vt:lpstr>Office Theme</vt:lpstr>
      <vt:lpstr>PowerPoint Presentation</vt:lpstr>
      <vt:lpstr>CLIMATEMASTER GEOELITE DEALER WEBINAR SERIES</vt:lpstr>
      <vt:lpstr>OUR HOST AND GUEST SPEAKERS</vt:lpstr>
      <vt:lpstr>WHAT WE WILL DISCUSS TODAY</vt:lpstr>
      <vt:lpstr>PowerPoint Presentation</vt:lpstr>
      <vt:lpstr>Why Market Online? </vt:lpstr>
      <vt:lpstr>Why Market Online? </vt:lpstr>
      <vt:lpstr>Advantages of Online Marketing</vt:lpstr>
      <vt:lpstr>Marketing Mix </vt:lpstr>
      <vt:lpstr>PowerPoint Presentation</vt:lpstr>
      <vt:lpstr>Questions to ask yourself about your Website</vt:lpstr>
      <vt:lpstr>Key Website Design Elements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Key Elements of a Website</vt:lpstr>
      <vt:lpstr>PowerPoint Presentation</vt:lpstr>
      <vt:lpstr>PowerPoint Presentation</vt:lpstr>
      <vt:lpstr>PowerPoint Presentation</vt:lpstr>
      <vt:lpstr>Key Elements of a Website</vt:lpstr>
      <vt:lpstr>PowerPoint Presentation</vt:lpstr>
      <vt:lpstr>Search Engine Optimization</vt:lpstr>
      <vt:lpstr>SEARCH ENGINE RESULTS</vt:lpstr>
      <vt:lpstr>SEO OVERVIEW</vt:lpstr>
      <vt:lpstr>SEO Tips</vt:lpstr>
      <vt:lpstr>SEO Tips</vt:lpstr>
      <vt:lpstr>SEO Tips</vt:lpstr>
      <vt:lpstr>SEO Tips</vt:lpstr>
      <vt:lpstr>Geothermal website Review</vt:lpstr>
      <vt:lpstr> Comfortworks Geothermal Systems</vt:lpstr>
      <vt:lpstr>Key Elements</vt:lpstr>
      <vt:lpstr>SEO  </vt:lpstr>
      <vt:lpstr>SEO</vt:lpstr>
      <vt:lpstr>How to improve SEO</vt:lpstr>
      <vt:lpstr>How to improve SEO</vt:lpstr>
      <vt:lpstr>PowerPoint Presentation</vt:lpstr>
      <vt:lpstr>PowerPoint Presentation</vt:lpstr>
      <vt:lpstr>Gildersleeve Geothermal</vt:lpstr>
      <vt:lpstr>Key Elements</vt:lpstr>
      <vt:lpstr>SEO</vt:lpstr>
      <vt:lpstr>How to improve SEO</vt:lpstr>
      <vt:lpstr>Baxter Comfort Solutions</vt:lpstr>
      <vt:lpstr>Key Elements</vt:lpstr>
      <vt:lpstr>SEO</vt:lpstr>
      <vt:lpstr>How to improve SEO</vt:lpstr>
      <vt:lpstr>Blog Content</vt:lpstr>
      <vt:lpstr>Tips For An Effective Web Site </vt:lpstr>
    </vt:vector>
  </TitlesOfParts>
  <Company>The Ramey Agency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Swayze Pentecost</dc:creator>
  <cp:lastModifiedBy>Brad Blood</cp:lastModifiedBy>
  <cp:revision>161</cp:revision>
  <cp:lastPrinted>2015-06-19T17:06:57Z</cp:lastPrinted>
  <dcterms:created xsi:type="dcterms:W3CDTF">2015-03-05T15:56:05Z</dcterms:created>
  <dcterms:modified xsi:type="dcterms:W3CDTF">2015-07-17T21:24:40Z</dcterms:modified>
</cp:coreProperties>
</file>