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jpg" ContentType="image/jpeg"/>
  <Default Extension="emf" ContentType="image/x-emf"/>
  <Default Extension="rels" ContentType="application/vnd.openxmlformats-package.relationships+xml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media/image20.jpg" ContentType="image/png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300" r:id="rId3"/>
    <p:sldId id="297" r:id="rId4"/>
    <p:sldId id="296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4" r:id="rId31"/>
    <p:sldId id="285" r:id="rId32"/>
    <p:sldId id="286" r:id="rId33"/>
    <p:sldId id="288" r:id="rId34"/>
    <p:sldId id="294" r:id="rId35"/>
    <p:sldId id="289" r:id="rId36"/>
    <p:sldId id="290" r:id="rId37"/>
    <p:sldId id="291" r:id="rId38"/>
    <p:sldId id="292" r:id="rId39"/>
    <p:sldId id="295" r:id="rId40"/>
    <p:sldId id="298" r:id="rId41"/>
    <p:sldId id="293" r:id="rId42"/>
    <p:sldId id="299" r:id="rId4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clrMru>
    <a:srgbClr val="00B3E3"/>
    <a:srgbClr val="C3E86C"/>
    <a:srgbClr val="EA665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napVertSplitter="1">
    <p:restoredLeft sz="15620"/>
    <p:restoredTop sz="94660"/>
  </p:normalViewPr>
  <p:slideViewPr>
    <p:cSldViewPr snapToGrid="0" snapToObjects="1">
      <p:cViewPr varScale="1">
        <p:scale>
          <a:sx n="78" d="100"/>
          <a:sy n="78" d="100"/>
        </p:scale>
        <p:origin x="-3064" y="-1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128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46" Type="http://schemas.openxmlformats.org/officeDocument/2006/relationships/viewProps" Target="viewProps.xml"/><Relationship Id="rId47" Type="http://schemas.openxmlformats.org/officeDocument/2006/relationships/theme" Target="theme/theme1.xml"/><Relationship Id="rId48" Type="http://schemas.openxmlformats.org/officeDocument/2006/relationships/tableStyles" Target="tableStyles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37" Type="http://schemas.openxmlformats.org/officeDocument/2006/relationships/slide" Target="slides/slide36.xml"/><Relationship Id="rId38" Type="http://schemas.openxmlformats.org/officeDocument/2006/relationships/slide" Target="slides/slide37.xml"/><Relationship Id="rId39" Type="http://schemas.openxmlformats.org/officeDocument/2006/relationships/slide" Target="slides/slide38.xml"/><Relationship Id="rId40" Type="http://schemas.openxmlformats.org/officeDocument/2006/relationships/slide" Target="slides/slide39.xml"/><Relationship Id="rId41" Type="http://schemas.openxmlformats.org/officeDocument/2006/relationships/slide" Target="slides/slide40.xml"/><Relationship Id="rId42" Type="http://schemas.openxmlformats.org/officeDocument/2006/relationships/slide" Target="slides/slide41.xml"/><Relationship Id="rId43" Type="http://schemas.openxmlformats.org/officeDocument/2006/relationships/slide" Target="slides/slide42.xml"/><Relationship Id="rId44" Type="http://schemas.openxmlformats.org/officeDocument/2006/relationships/printerSettings" Target="printerSettings/printerSettings1.bin"/><Relationship Id="rId45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png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png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oil Divi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86A4BF-F3A0-D44C-AFB5-B00FEED1FAB7}" type="datetimeFigureOut">
              <a:rPr lang="en-US" smtClean="0"/>
              <a:t>3/30/15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8A9404-902F-6E49-BCB5-48B13A0975A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28835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86A4BF-F3A0-D44C-AFB5-B00FEED1FAB7}" type="datetimeFigureOut">
              <a:rPr lang="en-US" smtClean="0"/>
              <a:t>3/30/15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8A9404-902F-6E49-BCB5-48B13A0975A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69971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86A4BF-F3A0-D44C-AFB5-B00FEED1FAB7}" type="datetimeFigureOut">
              <a:rPr lang="en-US" smtClean="0"/>
              <a:t>3/30/15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8A9404-902F-6E49-BCB5-48B13A0975A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93542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86A4BF-F3A0-D44C-AFB5-B00FEED1FAB7}" type="datetimeFigureOut">
              <a:rPr lang="en-US" smtClean="0"/>
              <a:t>3/30/15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8A9404-902F-6E49-BCB5-48B13A0975A5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16014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86A4BF-F3A0-D44C-AFB5-B00FEED1FAB7}" type="datetimeFigureOut">
              <a:rPr lang="en-US" smtClean="0"/>
              <a:t>3/30/15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8A9404-902F-6E49-BCB5-48B13A0975A5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59399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86A4BF-F3A0-D44C-AFB5-B00FEED1FAB7}" type="datetimeFigureOut">
              <a:rPr lang="en-US" smtClean="0"/>
              <a:t>3/30/15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8A9404-902F-6E49-BCB5-48B13A0975A5}" type="slidenum">
              <a:rPr lang="en-US" smtClean="0"/>
              <a:t>‹#›</a:t>
            </a:fld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34597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86A4BF-F3A0-D44C-AFB5-B00FEED1FAB7}" type="datetimeFigureOut">
              <a:rPr lang="en-US" smtClean="0"/>
              <a:t>3/30/15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8A9404-902F-6E49-BCB5-48B13A0975A5}" type="slidenum">
              <a:rPr lang="en-US" smtClean="0"/>
              <a:t>‹#›</a:t>
            </a:fld>
            <a:endParaRPr lang="en-US"/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63743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86A4BF-F3A0-D44C-AFB5-B00FEED1FAB7}" type="datetimeFigureOut">
              <a:rPr lang="en-US" smtClean="0"/>
              <a:t>3/30/15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8A9404-902F-6E49-BCB5-48B13A0975A5}" type="slidenum">
              <a:rPr lang="en-US" smtClean="0"/>
              <a:t>‹#›</a:t>
            </a:fld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93667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86A4BF-F3A0-D44C-AFB5-B00FEED1FAB7}" type="datetimeFigureOut">
              <a:rPr lang="en-US" smtClean="0"/>
              <a:t>3/30/15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8A9404-902F-6E49-BCB5-48B13A0975A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11425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86A4BF-F3A0-D44C-AFB5-B00FEED1FAB7}" type="datetimeFigureOut">
              <a:rPr lang="en-US" smtClean="0"/>
              <a:t>3/30/15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8A9404-902F-6E49-BCB5-48B13A0975A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63489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86A4BF-F3A0-D44C-AFB5-B00FEED1FAB7}" type="datetimeFigureOut">
              <a:rPr lang="en-US" smtClean="0"/>
              <a:t>3/30/15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8A9404-902F-6E49-BCB5-48B13A0975A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07061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086A4BF-F3A0-D44C-AFB5-B00FEED1FAB7}" type="datetimeFigureOut">
              <a:rPr lang="en-US" smtClean="0"/>
              <a:t>3/30/15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8A9404-902F-6E49-BCB5-48B13A0975A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19587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3.emf"/><Relationship Id="rId3" Type="http://schemas.openxmlformats.org/officeDocument/2006/relationships/image" Target="../media/image14.emf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5.jp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6.jp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7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8.jpeg"/><Relationship Id="rId3" Type="http://schemas.openxmlformats.org/officeDocument/2006/relationships/hyperlink" Target="https://vimeo.com/70366950" TargetMode="Externa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9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0.jp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1.png"/><Relationship Id="rId3" Type="http://schemas.openxmlformats.org/officeDocument/2006/relationships/image" Target="../media/image22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3.emf"/><Relationship Id="rId3" Type="http://schemas.openxmlformats.org/officeDocument/2006/relationships/image" Target="../media/image24.emf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4" Type="http://schemas.openxmlformats.org/officeDocument/2006/relationships/image" Target="../media/image9.png"/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7.jpe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5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4" Type="http://schemas.openxmlformats.org/officeDocument/2006/relationships/hyperlink" Target="https://vimeo.com/70368043" TargetMode="External"/><Relationship Id="rId5" Type="http://schemas.openxmlformats.org/officeDocument/2006/relationships/image" Target="../media/image28.jpe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6.pn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9.jp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30.pn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31.emf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32.png"/><Relationship Id="rId3" Type="http://schemas.openxmlformats.org/officeDocument/2006/relationships/image" Target="../media/image33.emf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34.em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1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4738091" y="2112748"/>
            <a:ext cx="417642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latin typeface="Courier New"/>
                <a:cs typeface="Courier New"/>
              </a:rPr>
              <a:t>ClimateMaster</a:t>
            </a:r>
          </a:p>
          <a:p>
            <a:r>
              <a:rPr lang="en-US" sz="2400" b="1" dirty="0" smtClean="0">
                <a:latin typeface="Courier New"/>
                <a:cs typeface="Courier New"/>
              </a:rPr>
              <a:t>2015</a:t>
            </a:r>
            <a:endParaRPr lang="en-US" sz="2400" b="1" dirty="0">
              <a:latin typeface="Courier New"/>
              <a:cs typeface="Courier New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738091" y="1603460"/>
            <a:ext cx="33717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pc="90" dirty="0" smtClean="0">
                <a:solidFill>
                  <a:schemeClr val="accent6"/>
                </a:solidFill>
                <a:latin typeface="Impact"/>
                <a:cs typeface="Impact"/>
              </a:rPr>
              <a:t>GEOELITE DEALER EXCLUSIVE</a:t>
            </a:r>
            <a:endParaRPr lang="en-US" spc="90" dirty="0">
              <a:solidFill>
                <a:schemeClr val="accent6"/>
              </a:solidFill>
              <a:latin typeface="Impact"/>
              <a:cs typeface="Impact"/>
            </a:endParaRPr>
          </a:p>
        </p:txBody>
      </p:sp>
    </p:spTree>
    <p:extLst>
      <p:ext uri="{BB962C8B-B14F-4D97-AF65-F5344CB8AC3E}">
        <p14:creationId xmlns:p14="http://schemas.microsoft.com/office/powerpoint/2010/main" val="73644237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3"/>
          <p:cNvSpPr>
            <a:spLocks noGrp="1"/>
          </p:cNvSpPr>
          <p:nvPr>
            <p:ph type="title"/>
          </p:nvPr>
        </p:nvSpPr>
        <p:spPr>
          <a:xfrm>
            <a:off x="97983" y="5730067"/>
            <a:ext cx="8229600" cy="1143000"/>
          </a:xfrm>
        </p:spPr>
        <p:txBody>
          <a:bodyPr>
            <a:normAutofit/>
          </a:bodyPr>
          <a:lstStyle/>
          <a:p>
            <a:pPr algn="l"/>
            <a:r>
              <a:rPr lang="en-US" sz="2800" spc="90" dirty="0" smtClean="0">
                <a:solidFill>
                  <a:schemeClr val="accent6"/>
                </a:solidFill>
                <a:latin typeface="Impact"/>
                <a:ea typeface="+mn-ea"/>
                <a:cs typeface="Impact"/>
              </a:rPr>
              <a:t>BRINGING IT ALL TOGETHER</a:t>
            </a:r>
            <a:endParaRPr lang="en-US" sz="2800" spc="90" dirty="0">
              <a:solidFill>
                <a:schemeClr val="accent6"/>
              </a:solidFill>
              <a:latin typeface="Impact"/>
              <a:ea typeface="+mn-ea"/>
              <a:cs typeface="Impact"/>
            </a:endParaRPr>
          </a:p>
        </p:txBody>
      </p:sp>
      <p:pic>
        <p:nvPicPr>
          <p:cNvPr id="25" name="Picture 2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9815" y="1024871"/>
            <a:ext cx="3654889" cy="3526442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9784" y="21669"/>
            <a:ext cx="5536450" cy="5536450"/>
          </a:xfrm>
          <a:prstGeom prst="rect">
            <a:avLst/>
          </a:prstGeom>
        </p:spPr>
      </p:pic>
      <p:sp>
        <p:nvSpPr>
          <p:cNvPr id="27" name="TextBox 26"/>
          <p:cNvSpPr txBox="1"/>
          <p:nvPr/>
        </p:nvSpPr>
        <p:spPr>
          <a:xfrm>
            <a:off x="6073550" y="3384846"/>
            <a:ext cx="101822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 smtClean="0">
                <a:solidFill>
                  <a:schemeClr val="bg1"/>
                </a:solidFill>
                <a:latin typeface="Courier New"/>
                <a:cs typeface="Courier New"/>
              </a:rPr>
              <a:t>•Improved</a:t>
            </a:r>
          </a:p>
          <a:p>
            <a:r>
              <a:rPr lang="en-US" sz="1200" b="1" dirty="0" smtClean="0">
                <a:solidFill>
                  <a:schemeClr val="bg1"/>
                </a:solidFill>
                <a:latin typeface="Courier New"/>
                <a:cs typeface="Courier New"/>
              </a:rPr>
              <a:t> home </a:t>
            </a:r>
          </a:p>
          <a:p>
            <a:r>
              <a:rPr lang="en-US" sz="1200" b="1" dirty="0">
                <a:solidFill>
                  <a:schemeClr val="bg1"/>
                </a:solidFill>
                <a:latin typeface="Courier New"/>
                <a:cs typeface="Courier New"/>
              </a:rPr>
              <a:t> </a:t>
            </a:r>
            <a:r>
              <a:rPr lang="en-US" sz="1200" b="1" dirty="0" smtClean="0">
                <a:solidFill>
                  <a:schemeClr val="bg1"/>
                </a:solidFill>
                <a:latin typeface="Courier New"/>
                <a:cs typeface="Courier New"/>
              </a:rPr>
              <a:t>value</a:t>
            </a:r>
            <a:endParaRPr lang="en-US" sz="1200" b="1" dirty="0">
              <a:solidFill>
                <a:schemeClr val="bg1"/>
              </a:solidFill>
              <a:latin typeface="Courier New"/>
              <a:cs typeface="Courier New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4913112" y="4500927"/>
            <a:ext cx="10157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 smtClean="0">
                <a:solidFill>
                  <a:schemeClr val="bg1"/>
                </a:solidFill>
                <a:latin typeface="Courier New"/>
                <a:cs typeface="Courier New"/>
              </a:rPr>
              <a:t>•5-7 </a:t>
            </a:r>
          </a:p>
          <a:p>
            <a:r>
              <a:rPr lang="en-US" sz="1200" b="1" dirty="0">
                <a:solidFill>
                  <a:schemeClr val="bg1"/>
                </a:solidFill>
                <a:latin typeface="Courier New"/>
                <a:cs typeface="Courier New"/>
              </a:rPr>
              <a:t> </a:t>
            </a:r>
            <a:r>
              <a:rPr lang="en-US" sz="1200" b="1" dirty="0" smtClean="0">
                <a:solidFill>
                  <a:schemeClr val="bg1"/>
                </a:solidFill>
                <a:latin typeface="Courier New"/>
                <a:cs typeface="Courier New"/>
              </a:rPr>
              <a:t>year ROI</a:t>
            </a:r>
            <a:endParaRPr lang="en-US" sz="1200" b="1" dirty="0">
              <a:solidFill>
                <a:schemeClr val="bg1"/>
              </a:solidFill>
              <a:latin typeface="Courier New"/>
              <a:cs typeface="Courier New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5631944" y="4066446"/>
            <a:ext cx="83110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 smtClean="0">
                <a:solidFill>
                  <a:schemeClr val="bg1"/>
                </a:solidFill>
                <a:latin typeface="Courier New"/>
                <a:cs typeface="Courier New"/>
              </a:rPr>
              <a:t>•Tax </a:t>
            </a:r>
          </a:p>
          <a:p>
            <a:r>
              <a:rPr lang="en-US" sz="1200" b="1" dirty="0" smtClean="0">
                <a:solidFill>
                  <a:schemeClr val="bg1"/>
                </a:solidFill>
                <a:latin typeface="Courier New"/>
                <a:cs typeface="Courier New"/>
              </a:rPr>
              <a:t> credit</a:t>
            </a:r>
            <a:endParaRPr lang="en-US" sz="1200" b="1" dirty="0">
              <a:solidFill>
                <a:schemeClr val="bg1"/>
              </a:solidFill>
              <a:latin typeface="Courier New"/>
              <a:cs typeface="Courier New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3564513" y="4873210"/>
            <a:ext cx="129284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 smtClean="0">
                <a:solidFill>
                  <a:schemeClr val="bg1"/>
                </a:solidFill>
                <a:latin typeface="Courier New"/>
                <a:cs typeface="Courier New"/>
              </a:rPr>
              <a:t>•Low </a:t>
            </a:r>
          </a:p>
          <a:p>
            <a:r>
              <a:rPr lang="en-US" sz="1200" b="1" dirty="0">
                <a:solidFill>
                  <a:schemeClr val="bg1"/>
                </a:solidFill>
                <a:latin typeface="Courier New"/>
                <a:cs typeface="Courier New"/>
              </a:rPr>
              <a:t> </a:t>
            </a:r>
            <a:r>
              <a:rPr lang="en-US" sz="1200" b="1" dirty="0" smtClean="0">
                <a:solidFill>
                  <a:schemeClr val="bg1"/>
                </a:solidFill>
                <a:latin typeface="Courier New"/>
                <a:cs typeface="Courier New"/>
              </a:rPr>
              <a:t>maintenance</a:t>
            </a:r>
            <a:endParaRPr lang="en-US" sz="1200" b="1" dirty="0">
              <a:solidFill>
                <a:schemeClr val="bg1"/>
              </a:solidFill>
              <a:latin typeface="Courier New"/>
              <a:cs typeface="Courier New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2534339" y="4133201"/>
            <a:ext cx="175458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 smtClean="0">
                <a:solidFill>
                  <a:schemeClr val="bg1"/>
                </a:solidFill>
                <a:latin typeface="Courier New"/>
                <a:cs typeface="Courier New"/>
              </a:rPr>
              <a:t>•2x more</a:t>
            </a:r>
          </a:p>
          <a:p>
            <a:r>
              <a:rPr lang="en-US" sz="1200" b="1" dirty="0" smtClean="0">
                <a:solidFill>
                  <a:schemeClr val="bg1"/>
                </a:solidFill>
                <a:latin typeface="Courier New"/>
                <a:cs typeface="Courier New"/>
              </a:rPr>
              <a:t> efficient </a:t>
            </a:r>
          </a:p>
          <a:p>
            <a:r>
              <a:rPr lang="en-US" sz="1200" b="1" dirty="0">
                <a:solidFill>
                  <a:schemeClr val="bg1"/>
                </a:solidFill>
                <a:latin typeface="Courier New"/>
                <a:cs typeface="Courier New"/>
              </a:rPr>
              <a:t> </a:t>
            </a:r>
            <a:r>
              <a:rPr lang="en-US" sz="1200" b="1" dirty="0" smtClean="0">
                <a:solidFill>
                  <a:schemeClr val="bg1"/>
                </a:solidFill>
                <a:latin typeface="Courier New"/>
                <a:cs typeface="Courier New"/>
              </a:rPr>
              <a:t>than</a:t>
            </a:r>
            <a:r>
              <a:rPr lang="en-US" sz="1200" b="1" dirty="0">
                <a:solidFill>
                  <a:schemeClr val="bg1"/>
                </a:solidFill>
                <a:latin typeface="Courier New"/>
                <a:cs typeface="Courier New"/>
              </a:rPr>
              <a:t> </a:t>
            </a:r>
            <a:r>
              <a:rPr lang="en-US" sz="1200" b="1" dirty="0" smtClean="0">
                <a:solidFill>
                  <a:schemeClr val="bg1"/>
                </a:solidFill>
                <a:latin typeface="Courier New"/>
                <a:cs typeface="Courier New"/>
              </a:rPr>
              <a:t>oil/propane</a:t>
            </a:r>
            <a:endParaRPr lang="en-US" sz="1200" b="1" dirty="0">
              <a:solidFill>
                <a:schemeClr val="bg1"/>
              </a:solidFill>
              <a:latin typeface="Courier New"/>
              <a:cs typeface="Courier New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2040971" y="3401426"/>
            <a:ext cx="110814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 smtClean="0">
                <a:solidFill>
                  <a:schemeClr val="bg1"/>
                </a:solidFill>
                <a:latin typeface="Courier New"/>
                <a:cs typeface="Courier New"/>
              </a:rPr>
              <a:t>•20-year</a:t>
            </a:r>
          </a:p>
          <a:p>
            <a:r>
              <a:rPr lang="en-US" sz="1200" b="1" dirty="0" smtClean="0">
                <a:solidFill>
                  <a:schemeClr val="bg1"/>
                </a:solidFill>
                <a:latin typeface="Courier New"/>
                <a:cs typeface="Courier New"/>
              </a:rPr>
              <a:t> product</a:t>
            </a:r>
          </a:p>
          <a:p>
            <a:r>
              <a:rPr lang="en-US" sz="1200" b="1" dirty="0" smtClean="0">
                <a:solidFill>
                  <a:schemeClr val="bg1"/>
                </a:solidFill>
                <a:latin typeface="Courier New"/>
                <a:cs typeface="Courier New"/>
              </a:rPr>
              <a:t> lifecycle</a:t>
            </a:r>
            <a:endParaRPr lang="en-US" sz="1200" b="1" dirty="0">
              <a:solidFill>
                <a:schemeClr val="bg1"/>
              </a:solidFill>
              <a:latin typeface="Courier New"/>
              <a:cs typeface="Courier New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4188652" y="3781975"/>
            <a:ext cx="69762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65088" indent="-65088">
              <a:buFont typeface="Arial"/>
              <a:buChar char="•"/>
            </a:pPr>
            <a:r>
              <a:rPr lang="en-US" sz="1200" b="1" dirty="0" smtClean="0">
                <a:solidFill>
                  <a:schemeClr val="bg1"/>
                </a:solidFill>
                <a:latin typeface="Courier New"/>
                <a:cs typeface="Courier New"/>
              </a:rPr>
              <a:t>Value</a:t>
            </a:r>
            <a:endParaRPr lang="en-US" sz="1200" b="1" dirty="0">
              <a:solidFill>
                <a:schemeClr val="bg1"/>
              </a:solidFill>
              <a:latin typeface="Courier New"/>
              <a:cs typeface="Courier New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3915546" y="2498875"/>
            <a:ext cx="1186963" cy="57708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50" b="1" dirty="0" smtClean="0">
                <a:latin typeface="Courier New"/>
                <a:cs typeface="Courier New"/>
              </a:rPr>
              <a:t>Personal</a:t>
            </a:r>
          </a:p>
          <a:p>
            <a:pPr algn="ctr"/>
            <a:r>
              <a:rPr lang="en-US" sz="1050" b="1" dirty="0">
                <a:latin typeface="Courier New"/>
                <a:cs typeface="Courier New"/>
              </a:rPr>
              <a:t>Energy</a:t>
            </a:r>
          </a:p>
          <a:p>
            <a:pPr algn="ctr"/>
            <a:r>
              <a:rPr lang="en-US" sz="1050" b="1" dirty="0">
                <a:latin typeface="Courier New"/>
                <a:cs typeface="Courier New"/>
              </a:rPr>
              <a:t>Independence</a:t>
            </a:r>
          </a:p>
        </p:txBody>
      </p:sp>
    </p:spTree>
    <p:extLst>
      <p:ext uri="{BB962C8B-B14F-4D97-AF65-F5344CB8AC3E}">
        <p14:creationId xmlns:p14="http://schemas.microsoft.com/office/powerpoint/2010/main" val="253313730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3"/>
          <p:cNvSpPr>
            <a:spLocks noGrp="1"/>
          </p:cNvSpPr>
          <p:nvPr>
            <p:ph type="title"/>
          </p:nvPr>
        </p:nvSpPr>
        <p:spPr>
          <a:xfrm>
            <a:off x="97983" y="5730067"/>
            <a:ext cx="8229600" cy="1143000"/>
          </a:xfrm>
        </p:spPr>
        <p:txBody>
          <a:bodyPr>
            <a:normAutofit/>
          </a:bodyPr>
          <a:lstStyle/>
          <a:p>
            <a:pPr algn="l"/>
            <a:r>
              <a:rPr lang="en-US" sz="2800" spc="90" dirty="0" smtClean="0">
                <a:solidFill>
                  <a:schemeClr val="accent6"/>
                </a:solidFill>
                <a:latin typeface="Impact"/>
                <a:ea typeface="+mn-ea"/>
                <a:cs typeface="Impact"/>
              </a:rPr>
              <a:t>CONVENTIONAL HVAC CUSTOMER LIFECYCLE</a:t>
            </a:r>
            <a:endParaRPr lang="en-US" sz="2800" spc="90" dirty="0">
              <a:solidFill>
                <a:schemeClr val="accent6"/>
              </a:solidFill>
              <a:latin typeface="Impact"/>
              <a:ea typeface="+mn-ea"/>
              <a:cs typeface="Impact"/>
            </a:endParaRPr>
          </a:p>
        </p:txBody>
      </p:sp>
      <p:pic>
        <p:nvPicPr>
          <p:cNvPr id="25" name="Picture 24" descr="Customer Lifecycl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6008" y="394492"/>
            <a:ext cx="7610062" cy="50747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220800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3"/>
          <p:cNvSpPr>
            <a:spLocks noGrp="1"/>
          </p:cNvSpPr>
          <p:nvPr>
            <p:ph type="title"/>
          </p:nvPr>
        </p:nvSpPr>
        <p:spPr>
          <a:xfrm>
            <a:off x="97983" y="5730067"/>
            <a:ext cx="8229600" cy="1143000"/>
          </a:xfrm>
        </p:spPr>
        <p:txBody>
          <a:bodyPr>
            <a:normAutofit/>
          </a:bodyPr>
          <a:lstStyle/>
          <a:p>
            <a:pPr algn="l"/>
            <a:r>
              <a:rPr lang="en-US" sz="2800" spc="90" dirty="0" smtClean="0">
                <a:solidFill>
                  <a:schemeClr val="accent6"/>
                </a:solidFill>
                <a:latin typeface="Impact"/>
                <a:ea typeface="+mn-ea"/>
                <a:cs typeface="Impact"/>
              </a:rPr>
              <a:t>GEOTHERMAL CUSTOMER LIFECYCLE</a:t>
            </a:r>
            <a:endParaRPr lang="en-US" sz="2800" spc="90" dirty="0">
              <a:solidFill>
                <a:schemeClr val="accent6"/>
              </a:solidFill>
              <a:latin typeface="Impact"/>
              <a:ea typeface="+mn-ea"/>
              <a:cs typeface="Impact"/>
            </a:endParaRPr>
          </a:p>
        </p:txBody>
      </p:sp>
      <p:pic>
        <p:nvPicPr>
          <p:cNvPr id="4" name="Picture 3" descr="Customer Lifecycle 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9153" y="186070"/>
            <a:ext cx="7498430" cy="5397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258564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525997" y="4374239"/>
            <a:ext cx="822350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dirty="0" smtClean="0">
                <a:solidFill>
                  <a:schemeClr val="bg1"/>
                </a:solidFill>
                <a:latin typeface="Impact"/>
                <a:cs typeface="Impact"/>
              </a:rPr>
              <a:t>GEOTHERMAL CUSTOMERS ARE ENAMORED</a:t>
            </a:r>
            <a:endParaRPr lang="en-US" sz="6000" dirty="0">
              <a:solidFill>
                <a:schemeClr val="bg1"/>
              </a:solidFill>
              <a:latin typeface="Impact"/>
              <a:cs typeface="Impact"/>
            </a:endParaRPr>
          </a:p>
        </p:txBody>
      </p:sp>
      <p:sp>
        <p:nvSpPr>
          <p:cNvPr id="7" name="Text Placeholder 4"/>
          <p:cNvSpPr txBox="1">
            <a:spLocks/>
          </p:cNvSpPr>
          <p:nvPr/>
        </p:nvSpPr>
        <p:spPr>
          <a:xfrm>
            <a:off x="525997" y="1577806"/>
            <a:ext cx="8137566" cy="262967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ctr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700" b="1" dirty="0" smtClean="0">
                <a:solidFill>
                  <a:schemeClr val="bg1"/>
                </a:solidFill>
                <a:latin typeface="Courier New"/>
                <a:cs typeface="Courier New"/>
              </a:rPr>
              <a:t>“I just think [geothermal is] fascinating. …It uses stuff that we already have. It doesn't cost anything. I just think it’s awesome.”- Pamela, Current Owner CM (OKC)</a:t>
            </a:r>
          </a:p>
          <a:p>
            <a:pPr algn="l"/>
            <a:endParaRPr lang="en-US" sz="1700" b="1" dirty="0" smtClean="0">
              <a:solidFill>
                <a:schemeClr val="bg1"/>
              </a:solidFill>
              <a:latin typeface="Courier New"/>
              <a:cs typeface="Courier New"/>
            </a:endParaRPr>
          </a:p>
          <a:p>
            <a:pPr algn="l"/>
            <a:r>
              <a:rPr lang="en-US" sz="1700" b="1" dirty="0" smtClean="0">
                <a:solidFill>
                  <a:schemeClr val="bg1"/>
                </a:solidFill>
                <a:latin typeface="Courier New"/>
                <a:cs typeface="Courier New"/>
              </a:rPr>
              <a:t>“Everything is just very, very cool.” - Brent, Current Owner CM (OKC)</a:t>
            </a:r>
          </a:p>
          <a:p>
            <a:pPr algn="l"/>
            <a:endParaRPr lang="en-US" sz="1700" b="1" dirty="0" smtClean="0">
              <a:solidFill>
                <a:schemeClr val="bg1"/>
              </a:solidFill>
              <a:latin typeface="Courier New"/>
              <a:cs typeface="Courier New"/>
            </a:endParaRPr>
          </a:p>
          <a:p>
            <a:pPr algn="l"/>
            <a:r>
              <a:rPr lang="en-US" sz="1700" b="1" dirty="0" smtClean="0">
                <a:solidFill>
                  <a:schemeClr val="bg1"/>
                </a:solidFill>
                <a:latin typeface="Courier New"/>
                <a:cs typeface="Courier New"/>
              </a:rPr>
              <a:t>“I love that it constantly circulates.” -Bethany, Current Owner Bosch (Lancaster)</a:t>
            </a:r>
          </a:p>
          <a:p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342069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3"/>
          <p:cNvSpPr>
            <a:spLocks noGrp="1"/>
          </p:cNvSpPr>
          <p:nvPr>
            <p:ph type="title"/>
          </p:nvPr>
        </p:nvSpPr>
        <p:spPr>
          <a:xfrm>
            <a:off x="457200" y="197670"/>
            <a:ext cx="8229600" cy="1143000"/>
          </a:xfrm>
        </p:spPr>
        <p:txBody>
          <a:bodyPr>
            <a:normAutofit/>
          </a:bodyPr>
          <a:lstStyle/>
          <a:p>
            <a:pPr algn="l"/>
            <a:r>
              <a:rPr lang="en-US" sz="2800" spc="90" dirty="0" smtClean="0">
                <a:solidFill>
                  <a:schemeClr val="accent6"/>
                </a:solidFill>
                <a:latin typeface="Impact"/>
                <a:ea typeface="+mn-ea"/>
                <a:cs typeface="Impact"/>
              </a:rPr>
              <a:t>OVERVIEW</a:t>
            </a:r>
            <a:endParaRPr lang="en-US" sz="2800" spc="90" dirty="0">
              <a:solidFill>
                <a:schemeClr val="accent6"/>
              </a:solidFill>
              <a:latin typeface="Impact"/>
              <a:ea typeface="+mn-ea"/>
              <a:cs typeface="Impact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57200" y="1109770"/>
            <a:ext cx="8459082" cy="47705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/>
              <a:buChar char="•"/>
            </a:pPr>
            <a:r>
              <a:rPr lang="en-US" sz="2000" b="1" dirty="0" smtClean="0">
                <a:latin typeface="Courier New"/>
                <a:cs typeface="Courier New"/>
              </a:rPr>
              <a:t>Research, purchase and installation of geothermal is an </a:t>
            </a:r>
            <a:r>
              <a:rPr lang="en-US" sz="2000" b="1" i="1" u="sng" dirty="0" smtClean="0">
                <a:latin typeface="Courier New"/>
                <a:cs typeface="Courier New"/>
              </a:rPr>
              <a:t>emotionally-charged process.</a:t>
            </a:r>
          </a:p>
          <a:p>
            <a:endParaRPr lang="en-US" sz="2000" b="1" i="1" u="sng" dirty="0" smtClean="0">
              <a:latin typeface="Courier New"/>
              <a:cs typeface="Courier New"/>
            </a:endParaRPr>
          </a:p>
          <a:p>
            <a:pPr marL="342900" indent="-342900">
              <a:buFont typeface="Arial"/>
              <a:buChar char="•"/>
            </a:pPr>
            <a:r>
              <a:rPr lang="en-US" sz="2000" b="1" dirty="0" smtClean="0">
                <a:latin typeface="Courier New"/>
                <a:cs typeface="Courier New"/>
              </a:rPr>
              <a:t>Shoppers want to make </a:t>
            </a:r>
            <a:r>
              <a:rPr lang="en-US" sz="2000" b="1" i="1" u="sng" dirty="0" smtClean="0">
                <a:latin typeface="Courier New"/>
                <a:cs typeface="Courier New"/>
              </a:rPr>
              <a:t>wise choices</a:t>
            </a:r>
            <a:r>
              <a:rPr lang="en-US" sz="2000" b="1" dirty="0" smtClean="0">
                <a:latin typeface="Courier New"/>
                <a:cs typeface="Courier New"/>
              </a:rPr>
              <a:t> with their money, spending in ways that will pay off in the long run.</a:t>
            </a:r>
          </a:p>
          <a:p>
            <a:endParaRPr lang="en-US" sz="2000" b="1" dirty="0" smtClean="0">
              <a:latin typeface="Courier New"/>
              <a:cs typeface="Courier New"/>
            </a:endParaRPr>
          </a:p>
          <a:p>
            <a:pPr marL="342900" indent="-342900">
              <a:buFont typeface="Arial"/>
              <a:buChar char="•"/>
            </a:pPr>
            <a:r>
              <a:rPr lang="en-US" sz="2000" b="1" dirty="0" smtClean="0">
                <a:latin typeface="Courier New"/>
                <a:cs typeface="Courier New"/>
              </a:rPr>
              <a:t>Geothermal technology is </a:t>
            </a:r>
            <a:r>
              <a:rPr lang="en-US" sz="2000" b="1" i="1" u="sng" dirty="0" smtClean="0">
                <a:latin typeface="Courier New"/>
                <a:cs typeface="Courier New"/>
              </a:rPr>
              <a:t>difficult to understand</a:t>
            </a:r>
            <a:r>
              <a:rPr lang="en-US" sz="2000" b="1" dirty="0" smtClean="0">
                <a:latin typeface="Courier New"/>
                <a:cs typeface="Courier New"/>
              </a:rPr>
              <a:t>, and the most engaged shoppers gasped, and were enthralled by, the mechanics of the system.</a:t>
            </a:r>
          </a:p>
          <a:p>
            <a:endParaRPr lang="en-US" sz="2000" b="1" dirty="0" smtClean="0">
              <a:latin typeface="Courier New"/>
              <a:cs typeface="Courier New"/>
            </a:endParaRPr>
          </a:p>
          <a:p>
            <a:pPr marL="342900" indent="-342900">
              <a:buFont typeface="Arial"/>
              <a:buChar char="•"/>
            </a:pPr>
            <a:r>
              <a:rPr lang="en-US" sz="2000" b="1" dirty="0" smtClean="0">
                <a:latin typeface="Courier New"/>
                <a:cs typeface="Courier New"/>
              </a:rPr>
              <a:t>Shoppers </a:t>
            </a:r>
            <a:r>
              <a:rPr lang="en-US" sz="2000" b="1" dirty="0">
                <a:latin typeface="Courier New"/>
                <a:cs typeface="Courier New"/>
              </a:rPr>
              <a:t>are highly motivated by a desire to </a:t>
            </a:r>
            <a:r>
              <a:rPr lang="en-US" sz="2000" b="1" i="1" u="sng" dirty="0">
                <a:latin typeface="Courier New"/>
                <a:cs typeface="Courier New"/>
              </a:rPr>
              <a:t>escape the tyranny</a:t>
            </a:r>
            <a:r>
              <a:rPr lang="en-US" sz="2000" b="1" i="1" dirty="0">
                <a:latin typeface="Courier New"/>
                <a:cs typeface="Courier New"/>
              </a:rPr>
              <a:t> </a:t>
            </a:r>
            <a:r>
              <a:rPr lang="en-US" sz="2000" b="1" dirty="0">
                <a:latin typeface="Courier New"/>
                <a:cs typeface="Courier New"/>
              </a:rPr>
              <a:t>of utility bills and </a:t>
            </a:r>
            <a:r>
              <a:rPr lang="en-US" sz="2000" b="1" i="1" u="sng" dirty="0">
                <a:latin typeface="Courier New"/>
                <a:cs typeface="Courier New"/>
              </a:rPr>
              <a:t>exert control</a:t>
            </a:r>
            <a:r>
              <a:rPr lang="en-US" sz="2000" b="1" i="1" dirty="0">
                <a:latin typeface="Courier New"/>
                <a:cs typeface="Courier New"/>
              </a:rPr>
              <a:t> </a:t>
            </a:r>
            <a:r>
              <a:rPr lang="en-US" sz="2000" b="1" dirty="0">
                <a:latin typeface="Courier New"/>
                <a:cs typeface="Courier New"/>
              </a:rPr>
              <a:t>over future </a:t>
            </a:r>
            <a:r>
              <a:rPr lang="en-US" sz="2000" b="1" dirty="0" smtClean="0">
                <a:latin typeface="Courier New"/>
                <a:cs typeface="Courier New"/>
              </a:rPr>
              <a:t>costs.</a:t>
            </a:r>
            <a:endParaRPr lang="en-US" sz="2000" b="1" i="1" u="sng" dirty="0">
              <a:latin typeface="Courier New"/>
              <a:cs typeface="Courier New"/>
            </a:endParaRPr>
          </a:p>
          <a:p>
            <a:pPr marL="342900" indent="-342900">
              <a:buFont typeface="Arial"/>
              <a:buChar char="•"/>
            </a:pPr>
            <a:endParaRPr lang="en-US" sz="2200" b="1" dirty="0" smtClean="0">
              <a:latin typeface="Courier New"/>
              <a:cs typeface="Courier New"/>
            </a:endParaRPr>
          </a:p>
          <a:p>
            <a:pPr marL="342900" indent="-342900">
              <a:buFont typeface="Arial"/>
              <a:buChar char="•"/>
            </a:pPr>
            <a:endParaRPr lang="en-US" sz="2200" b="1" dirty="0" smtClean="0">
              <a:latin typeface="Courier New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127074975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3"/>
          <p:cNvSpPr>
            <a:spLocks noGrp="1"/>
          </p:cNvSpPr>
          <p:nvPr>
            <p:ph type="title"/>
          </p:nvPr>
        </p:nvSpPr>
        <p:spPr>
          <a:xfrm>
            <a:off x="457200" y="197670"/>
            <a:ext cx="8229600" cy="1143000"/>
          </a:xfrm>
        </p:spPr>
        <p:txBody>
          <a:bodyPr>
            <a:normAutofit/>
          </a:bodyPr>
          <a:lstStyle/>
          <a:p>
            <a:pPr algn="l"/>
            <a:r>
              <a:rPr lang="en-US" sz="2800" spc="90" dirty="0" smtClean="0">
                <a:solidFill>
                  <a:schemeClr val="accent6"/>
                </a:solidFill>
                <a:latin typeface="Impact"/>
                <a:ea typeface="+mn-ea"/>
                <a:cs typeface="Impact"/>
              </a:rPr>
              <a:t>OVERVIEW</a:t>
            </a:r>
            <a:endParaRPr lang="en-US" sz="2800" spc="90" dirty="0">
              <a:solidFill>
                <a:schemeClr val="accent6"/>
              </a:solidFill>
              <a:latin typeface="Impact"/>
              <a:ea typeface="+mn-ea"/>
              <a:cs typeface="Impact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57200" y="1109770"/>
            <a:ext cx="8548886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2200" b="1" i="1" u="sng" dirty="0" smtClean="0">
              <a:latin typeface="Courier New"/>
              <a:cs typeface="Courier New"/>
            </a:endParaRPr>
          </a:p>
          <a:p>
            <a:pPr marL="342900" indent="-342900">
              <a:buFont typeface="Arial"/>
              <a:buChar char="•"/>
            </a:pPr>
            <a:r>
              <a:rPr lang="en-US" sz="2200" b="1" dirty="0" smtClean="0">
                <a:latin typeface="Courier New"/>
                <a:cs typeface="Courier New"/>
              </a:rPr>
              <a:t>Owners appreciate comfort, quiet, and </a:t>
            </a:r>
          </a:p>
          <a:p>
            <a:r>
              <a:rPr lang="en-US" sz="2200" b="1" dirty="0">
                <a:latin typeface="Courier New"/>
                <a:cs typeface="Courier New"/>
              </a:rPr>
              <a:t> </a:t>
            </a:r>
            <a:r>
              <a:rPr lang="en-US" sz="2200" b="1" dirty="0" smtClean="0">
                <a:latin typeface="Courier New"/>
                <a:cs typeface="Courier New"/>
              </a:rPr>
              <a:t> eco-friendly aspects, but these are </a:t>
            </a:r>
            <a:r>
              <a:rPr lang="en-US" sz="2200" b="1" i="1" u="sng" dirty="0" smtClean="0">
                <a:latin typeface="Courier New"/>
                <a:cs typeface="Courier New"/>
              </a:rPr>
              <a:t>minor    </a:t>
            </a:r>
          </a:p>
          <a:p>
            <a:r>
              <a:rPr lang="en-US" sz="2200" b="1" i="1" dirty="0">
                <a:latin typeface="Courier New"/>
                <a:cs typeface="Courier New"/>
              </a:rPr>
              <a:t> </a:t>
            </a:r>
            <a:r>
              <a:rPr lang="en-US" sz="2200" b="1" i="1" dirty="0" smtClean="0">
                <a:latin typeface="Courier New"/>
                <a:cs typeface="Courier New"/>
              </a:rPr>
              <a:t> </a:t>
            </a:r>
            <a:r>
              <a:rPr lang="en-US" sz="2200" b="1" i="1" u="sng" dirty="0" smtClean="0">
                <a:latin typeface="Courier New"/>
                <a:cs typeface="Courier New"/>
              </a:rPr>
              <a:t>considerations</a:t>
            </a:r>
            <a:r>
              <a:rPr lang="en-US" sz="2200" b="1" dirty="0" smtClean="0">
                <a:latin typeface="Courier New"/>
                <a:cs typeface="Courier New"/>
              </a:rPr>
              <a:t> in decision making.</a:t>
            </a:r>
          </a:p>
          <a:p>
            <a:endParaRPr lang="en-US" sz="2200" b="1" dirty="0">
              <a:latin typeface="Courier New"/>
              <a:cs typeface="Courier New"/>
            </a:endParaRPr>
          </a:p>
          <a:p>
            <a:pPr marL="342900" indent="-342900">
              <a:buFont typeface="Arial"/>
              <a:buChar char="•"/>
            </a:pPr>
            <a:r>
              <a:rPr lang="en-US" sz="2200" b="1" dirty="0" smtClean="0">
                <a:latin typeface="Courier New"/>
                <a:cs typeface="Courier New"/>
              </a:rPr>
              <a:t>Shoppers decide against purchase based on </a:t>
            </a:r>
            <a:r>
              <a:rPr lang="en-US" sz="2200" b="1" i="1" u="sng" dirty="0" smtClean="0">
                <a:latin typeface="Courier New"/>
                <a:cs typeface="Courier New"/>
              </a:rPr>
              <a:t>upfront cost.</a:t>
            </a:r>
          </a:p>
          <a:p>
            <a:pPr marL="342900" indent="-342900">
              <a:buFont typeface="Arial"/>
              <a:buChar char="•"/>
            </a:pPr>
            <a:endParaRPr lang="en-US" sz="2200" b="1" i="1" u="sng" dirty="0">
              <a:latin typeface="Courier New"/>
              <a:cs typeface="Courier New"/>
            </a:endParaRPr>
          </a:p>
          <a:p>
            <a:pPr marL="342900" indent="-342900">
              <a:buFont typeface="Arial"/>
              <a:buChar char="•"/>
            </a:pPr>
            <a:r>
              <a:rPr lang="en-US" sz="2200" b="1" dirty="0" smtClean="0">
                <a:latin typeface="Courier New"/>
                <a:cs typeface="Courier New"/>
              </a:rPr>
              <a:t>For shoppers, dealers represent </a:t>
            </a:r>
            <a:r>
              <a:rPr lang="en-US" sz="2200" b="1" i="1" u="sng" dirty="0" smtClean="0">
                <a:latin typeface="Courier New"/>
                <a:cs typeface="Courier New"/>
              </a:rPr>
              <a:t>brand, reliability, and value.</a:t>
            </a:r>
          </a:p>
        </p:txBody>
      </p:sp>
    </p:spTree>
    <p:extLst>
      <p:ext uri="{BB962C8B-B14F-4D97-AF65-F5344CB8AC3E}">
        <p14:creationId xmlns:p14="http://schemas.microsoft.com/office/powerpoint/2010/main" val="33222406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525997" y="3827246"/>
            <a:ext cx="8223506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dirty="0" smtClean="0">
                <a:solidFill>
                  <a:schemeClr val="bg1"/>
                </a:solidFill>
                <a:latin typeface="Impact"/>
                <a:cs typeface="Impact"/>
              </a:rPr>
              <a:t>WHAT MOTIVATES GEOTHERMAL CUSTOMERS TO BUY? </a:t>
            </a:r>
            <a:endParaRPr lang="en-US" sz="6000" dirty="0">
              <a:solidFill>
                <a:schemeClr val="bg1"/>
              </a:solidFill>
              <a:latin typeface="Impact"/>
              <a:cs typeface="Impact"/>
            </a:endParaRPr>
          </a:p>
        </p:txBody>
      </p:sp>
    </p:spTree>
    <p:extLst>
      <p:ext uri="{BB962C8B-B14F-4D97-AF65-F5344CB8AC3E}">
        <p14:creationId xmlns:p14="http://schemas.microsoft.com/office/powerpoint/2010/main" val="186701831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IMG_0477.JPG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558800" y="304800"/>
            <a:ext cx="8128000" cy="6183868"/>
          </a:xfrm>
          <a:prstGeom prst="rect">
            <a:avLst/>
          </a:prstGeom>
          <a:solidFill>
            <a:schemeClr val="tx1">
              <a:alpha val="3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58801" y="276324"/>
            <a:ext cx="81280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US" sz="4800" dirty="0" smtClean="0">
                <a:solidFill>
                  <a:schemeClr val="bg1"/>
                </a:solidFill>
                <a:latin typeface="Impact"/>
                <a:cs typeface="Impact"/>
              </a:rPr>
              <a:t>“I WANTED TO GET AWAY FROM OIL. I CAN'T GET GAS, AND I WASN'T GOING PROPANE.”</a:t>
            </a:r>
            <a:endParaRPr lang="en-US" sz="4800" dirty="0">
              <a:solidFill>
                <a:schemeClr val="bg1"/>
              </a:solidFill>
              <a:latin typeface="Impact"/>
              <a:cs typeface="Impact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58800" y="6087560"/>
            <a:ext cx="61636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chemeClr val="bg1"/>
                </a:solidFill>
                <a:latin typeface="Courier New"/>
                <a:cs typeface="Courier New"/>
              </a:rPr>
              <a:t>Allison , Current Owner CM (Lancaster)</a:t>
            </a:r>
            <a:endParaRPr lang="en-US" b="1" dirty="0">
              <a:ln w="3175">
                <a:noFill/>
              </a:ln>
              <a:solidFill>
                <a:schemeClr val="bg1"/>
              </a:solidFill>
              <a:effectLst/>
              <a:latin typeface="Courier New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243953297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DSC01880.JPG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Manual Input 2"/>
          <p:cNvSpPr/>
          <p:nvPr/>
        </p:nvSpPr>
        <p:spPr>
          <a:xfrm>
            <a:off x="-16072" y="3367714"/>
            <a:ext cx="9160072" cy="3490286"/>
          </a:xfrm>
          <a:prstGeom prst="flowChartManualInput">
            <a:avLst/>
          </a:prstGeom>
          <a:solidFill>
            <a:schemeClr val="accent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4" name="Text Placeholder 4"/>
          <p:cNvSpPr txBox="1">
            <a:spLocks/>
          </p:cNvSpPr>
          <p:nvPr/>
        </p:nvSpPr>
        <p:spPr>
          <a:xfrm>
            <a:off x="4360652" y="4207480"/>
            <a:ext cx="5052761" cy="2277147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20000"/>
          </a:bodyPr>
          <a:lstStyle>
            <a:defPPr>
              <a:defRPr lang="en-US"/>
            </a:defPPr>
            <a:lvl1pPr marL="0" algn="ctr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2400" b="1" spc="90" dirty="0" smtClean="0">
                <a:solidFill>
                  <a:schemeClr val="bg1"/>
                </a:solidFill>
                <a:latin typeface="Impact"/>
                <a:cs typeface="Impact"/>
              </a:rPr>
              <a:t>RESEARCH INTO GEOTHERMAL IS TRIGGERED BY:</a:t>
            </a:r>
          </a:p>
          <a:p>
            <a:pPr algn="l"/>
            <a:endParaRPr lang="en-US" sz="2400" b="1" dirty="0" smtClean="0">
              <a:solidFill>
                <a:schemeClr val="bg1"/>
              </a:solidFill>
              <a:latin typeface="Impact"/>
              <a:cs typeface="Impact"/>
            </a:endParaRPr>
          </a:p>
          <a:p>
            <a:pPr algn="l">
              <a:buFont typeface="Arial" pitchFamily="34" charset="0"/>
              <a:buChar char="•"/>
            </a:pPr>
            <a:r>
              <a:rPr lang="en-US" sz="2400" b="1" dirty="0" smtClean="0">
                <a:solidFill>
                  <a:schemeClr val="bg1"/>
                </a:solidFill>
                <a:latin typeface="Courier New"/>
                <a:cs typeface="Courier New"/>
              </a:rPr>
              <a:t>HVAC burnout</a:t>
            </a:r>
          </a:p>
          <a:p>
            <a:pPr algn="l">
              <a:buFont typeface="Arial" pitchFamily="34" charset="0"/>
              <a:buChar char="•"/>
            </a:pPr>
            <a:endParaRPr lang="en-US" sz="2400" b="1" dirty="0" smtClean="0">
              <a:solidFill>
                <a:schemeClr val="bg1"/>
              </a:solidFill>
              <a:latin typeface="Courier New"/>
              <a:cs typeface="Courier New"/>
            </a:endParaRPr>
          </a:p>
          <a:p>
            <a:pPr algn="l">
              <a:buFont typeface="Arial" pitchFamily="34" charset="0"/>
              <a:buChar char="•"/>
            </a:pPr>
            <a:r>
              <a:rPr lang="en-US" sz="2400" b="1" dirty="0" smtClean="0">
                <a:solidFill>
                  <a:schemeClr val="bg1"/>
                </a:solidFill>
                <a:latin typeface="Courier New"/>
                <a:cs typeface="Courier New"/>
              </a:rPr>
              <a:t>Energy price spikes</a:t>
            </a:r>
          </a:p>
          <a:p>
            <a:pPr algn="l">
              <a:buFont typeface="Arial" pitchFamily="34" charset="0"/>
              <a:buChar char="•"/>
            </a:pPr>
            <a:endParaRPr lang="en-US" sz="2400" b="1" dirty="0" smtClean="0">
              <a:solidFill>
                <a:schemeClr val="bg1"/>
              </a:solidFill>
              <a:latin typeface="Courier New"/>
              <a:cs typeface="Courier New"/>
            </a:endParaRPr>
          </a:p>
          <a:p>
            <a:pPr algn="l">
              <a:buFont typeface="Arial" pitchFamily="34" charset="0"/>
              <a:buChar char="•"/>
            </a:pPr>
            <a:r>
              <a:rPr lang="en-US" sz="2400" b="1" dirty="0" smtClean="0">
                <a:solidFill>
                  <a:schemeClr val="bg1"/>
                </a:solidFill>
                <a:latin typeface="Courier New"/>
                <a:cs typeface="Courier New"/>
              </a:rPr>
              <a:t>Building new home</a:t>
            </a:r>
          </a:p>
          <a:p>
            <a:pPr>
              <a:buFont typeface="Arial" pitchFamily="34" charset="0"/>
              <a:buChar char="•"/>
            </a:pPr>
            <a:endParaRPr lang="en-US" sz="2000" dirty="0">
              <a:solidFill>
                <a:schemeClr val="bg1"/>
              </a:solidFill>
            </a:endParaRPr>
          </a:p>
        </p:txBody>
      </p:sp>
      <p:sp>
        <p:nvSpPr>
          <p:cNvPr id="5" name="Action Button: Movie 4">
            <a:hlinkClick r:id="rId3" highlightClick="1"/>
          </p:cNvPr>
          <p:cNvSpPr/>
          <p:nvPr/>
        </p:nvSpPr>
        <p:spPr>
          <a:xfrm>
            <a:off x="1031123" y="4759070"/>
            <a:ext cx="1042416" cy="1042416"/>
          </a:xfrm>
          <a:prstGeom prst="actionButtonMovi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014684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525997" y="4374239"/>
            <a:ext cx="822350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dirty="0" smtClean="0">
                <a:solidFill>
                  <a:schemeClr val="bg1"/>
                </a:solidFill>
                <a:latin typeface="Impact"/>
                <a:cs typeface="Impact"/>
              </a:rPr>
              <a:t>SIX WAYS TO INCREASE GEOTHERMAL SALES</a:t>
            </a:r>
            <a:endParaRPr lang="en-US" sz="6000" dirty="0">
              <a:solidFill>
                <a:schemeClr val="bg1"/>
              </a:solidFill>
              <a:latin typeface="Impact"/>
              <a:cs typeface="Impact"/>
            </a:endParaRPr>
          </a:p>
        </p:txBody>
      </p:sp>
    </p:spTree>
    <p:extLst>
      <p:ext uri="{BB962C8B-B14F-4D97-AF65-F5344CB8AC3E}">
        <p14:creationId xmlns:p14="http://schemas.microsoft.com/office/powerpoint/2010/main" val="388504442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197670"/>
            <a:ext cx="8229600" cy="1143000"/>
          </a:xfrm>
        </p:spPr>
        <p:txBody>
          <a:bodyPr>
            <a:normAutofit/>
          </a:bodyPr>
          <a:lstStyle/>
          <a:p>
            <a:pPr algn="l"/>
            <a:r>
              <a:rPr lang="en-US" sz="2800" spc="90" dirty="0" smtClean="0">
                <a:solidFill>
                  <a:schemeClr val="accent6"/>
                </a:solidFill>
                <a:latin typeface="Impact"/>
                <a:ea typeface="+mn-ea"/>
                <a:cs typeface="Impact"/>
              </a:rPr>
              <a:t>CLIMATEMASTER GEOELITE DEALER WEBINAR SERIES</a:t>
            </a:r>
            <a:endParaRPr lang="en-US" sz="2800" spc="90" dirty="0">
              <a:solidFill>
                <a:schemeClr val="accent6"/>
              </a:solidFill>
              <a:latin typeface="Impact"/>
              <a:ea typeface="+mn-ea"/>
              <a:cs typeface="Impact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57199" y="1260197"/>
            <a:ext cx="8138353" cy="38779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/>
              <a:buChar char="•"/>
            </a:pPr>
            <a:r>
              <a:rPr lang="en-US" sz="2800" b="1" dirty="0" smtClean="0">
                <a:latin typeface="Courier New"/>
                <a:cs typeface="Courier New"/>
              </a:rPr>
              <a:t>Today’s webinar is the first in a </a:t>
            </a:r>
            <a:r>
              <a:rPr lang="en-US" sz="2800" b="1" dirty="0" smtClean="0">
                <a:latin typeface="Courier New"/>
                <a:cs typeface="Courier New"/>
              </a:rPr>
              <a:t>series.</a:t>
            </a:r>
            <a:endParaRPr lang="en-US" sz="2800" b="1" dirty="0" smtClean="0">
              <a:latin typeface="Courier New"/>
              <a:cs typeface="Courier New"/>
            </a:endParaRPr>
          </a:p>
          <a:p>
            <a:pPr marL="342900" indent="-342900">
              <a:buFont typeface="Arial"/>
              <a:buChar char="•"/>
            </a:pPr>
            <a:r>
              <a:rPr lang="en-US" sz="2800" b="1" dirty="0" smtClean="0">
                <a:latin typeface="Courier New"/>
                <a:cs typeface="Courier New"/>
              </a:rPr>
              <a:t>Developed to help you become better </a:t>
            </a:r>
            <a:r>
              <a:rPr lang="en-US" sz="2800" b="1" dirty="0" smtClean="0">
                <a:latin typeface="Courier New"/>
                <a:cs typeface="Courier New"/>
              </a:rPr>
              <a:t>marketers.</a:t>
            </a:r>
            <a:endParaRPr lang="en-US" sz="2800" b="1" dirty="0" smtClean="0">
              <a:latin typeface="Courier New"/>
              <a:cs typeface="Courier New"/>
            </a:endParaRPr>
          </a:p>
          <a:p>
            <a:pPr marL="342900" indent="-342900">
              <a:buFont typeface="Arial"/>
              <a:buChar char="•"/>
            </a:pPr>
            <a:r>
              <a:rPr lang="en-US" sz="2800" b="1" dirty="0" smtClean="0">
                <a:latin typeface="Courier New"/>
                <a:cs typeface="Courier New"/>
              </a:rPr>
              <a:t>What you learn today you can apply immediately.</a:t>
            </a:r>
          </a:p>
          <a:p>
            <a:pPr marL="342900" indent="-342900">
              <a:buFont typeface="Arial"/>
              <a:buChar char="•"/>
            </a:pPr>
            <a:r>
              <a:rPr lang="en-US" sz="2800" b="1" dirty="0" smtClean="0">
                <a:latin typeface="Courier New"/>
                <a:cs typeface="Courier New"/>
              </a:rPr>
              <a:t>Feel free to ask questions of the experts.</a:t>
            </a:r>
          </a:p>
          <a:p>
            <a:endParaRPr lang="en-US" sz="2200" b="1" dirty="0" smtClean="0">
              <a:latin typeface="Courier New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22639264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triped Right Arrow 3"/>
          <p:cNvSpPr/>
          <p:nvPr/>
        </p:nvSpPr>
        <p:spPr>
          <a:xfrm>
            <a:off x="4119861" y="2558560"/>
            <a:ext cx="963881" cy="1053440"/>
          </a:xfrm>
          <a:prstGeom prst="stripedRightArrow">
            <a:avLst/>
          </a:prstGeom>
          <a:solidFill>
            <a:srgbClr val="C3E86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 dirty="0">
              <a:solidFill>
                <a:schemeClr val="tx1"/>
              </a:solidFill>
              <a:latin typeface="PrioriSanBlack"/>
              <a:cs typeface="PrioriSanBlack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43467" y="2138382"/>
            <a:ext cx="3633519" cy="2014518"/>
          </a:xfrm>
          <a:prstGeom prst="rect">
            <a:avLst/>
          </a:prstGeom>
          <a:solidFill>
            <a:schemeClr val="accent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Content Placeholder 8"/>
          <p:cNvSpPr txBox="1">
            <a:spLocks/>
          </p:cNvSpPr>
          <p:nvPr/>
        </p:nvSpPr>
        <p:spPr>
          <a:xfrm>
            <a:off x="328910" y="2070400"/>
            <a:ext cx="3633519" cy="201451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ctr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b="1" dirty="0" smtClean="0">
                <a:solidFill>
                  <a:schemeClr val="bg1"/>
                </a:solidFill>
                <a:latin typeface="Impact"/>
                <a:cs typeface="Impact"/>
              </a:rPr>
              <a:t>HVAC BURNOUT</a:t>
            </a:r>
            <a:endParaRPr lang="en-US" sz="2400" b="1" dirty="0">
              <a:solidFill>
                <a:schemeClr val="bg1"/>
              </a:solidFill>
              <a:latin typeface="Impact"/>
              <a:cs typeface="Impact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5265867" y="2138382"/>
            <a:ext cx="3633519" cy="2014518"/>
          </a:xfrm>
          <a:prstGeom prst="rect">
            <a:avLst/>
          </a:prstGeom>
          <a:solidFill>
            <a:srgbClr val="00B3E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Text Placeholder 9"/>
          <p:cNvSpPr txBox="1">
            <a:spLocks/>
          </p:cNvSpPr>
          <p:nvPr/>
        </p:nvSpPr>
        <p:spPr>
          <a:xfrm>
            <a:off x="5265867" y="2861616"/>
            <a:ext cx="3633519" cy="1332510"/>
          </a:xfrm>
          <a:prstGeom prst="rect">
            <a:avLst/>
          </a:prstGeom>
        </p:spPr>
        <p:txBody>
          <a:bodyPr/>
          <a:lstStyle/>
          <a:p>
            <a:pPr marR="0" lvl="0" algn="ctr" fontAlgn="auto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sz="2400" b="1" dirty="0" smtClean="0">
                <a:solidFill>
                  <a:schemeClr val="bg1"/>
                </a:solidFill>
                <a:latin typeface="Impact"/>
                <a:cs typeface="Impact"/>
              </a:rPr>
              <a:t>THEY SEARCH ONLINE</a:t>
            </a:r>
            <a:endParaRPr lang="en-US" sz="2400" b="1" dirty="0">
              <a:solidFill>
                <a:schemeClr val="bg1"/>
              </a:solidFill>
              <a:latin typeface="Impact"/>
              <a:cs typeface="Impact"/>
            </a:endParaRPr>
          </a:p>
        </p:txBody>
      </p:sp>
      <p:sp>
        <p:nvSpPr>
          <p:cNvPr id="14" name="Title 3"/>
          <p:cNvSpPr txBox="1">
            <a:spLocks/>
          </p:cNvSpPr>
          <p:nvPr/>
        </p:nvSpPr>
        <p:spPr>
          <a:xfrm>
            <a:off x="290423" y="984934"/>
            <a:ext cx="3635376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2800" spc="90" dirty="0" smtClean="0">
                <a:solidFill>
                  <a:schemeClr val="accent6"/>
                </a:solidFill>
                <a:latin typeface="Impact"/>
                <a:ea typeface="+mn-ea"/>
                <a:cs typeface="Impact"/>
              </a:rPr>
              <a:t>EVENT </a:t>
            </a:r>
            <a:endParaRPr lang="en-US" sz="2800" spc="90" dirty="0">
              <a:solidFill>
                <a:schemeClr val="accent6"/>
              </a:solidFill>
              <a:latin typeface="Impact"/>
              <a:ea typeface="+mn-ea"/>
              <a:cs typeface="Impact"/>
            </a:endParaRPr>
          </a:p>
        </p:txBody>
      </p:sp>
      <p:sp>
        <p:nvSpPr>
          <p:cNvPr id="15" name="Title 3"/>
          <p:cNvSpPr txBox="1">
            <a:spLocks/>
          </p:cNvSpPr>
          <p:nvPr/>
        </p:nvSpPr>
        <p:spPr>
          <a:xfrm>
            <a:off x="5227380" y="984934"/>
            <a:ext cx="3633519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2800" spc="90" dirty="0" smtClean="0">
                <a:solidFill>
                  <a:schemeClr val="accent6"/>
                </a:solidFill>
                <a:latin typeface="Impact"/>
                <a:ea typeface="+mn-ea"/>
                <a:cs typeface="Impact"/>
              </a:rPr>
              <a:t>ACTION</a:t>
            </a:r>
            <a:endParaRPr lang="en-US" sz="2800" spc="90" dirty="0">
              <a:solidFill>
                <a:schemeClr val="accent6"/>
              </a:solidFill>
              <a:latin typeface="Impact"/>
              <a:ea typeface="+mn-ea"/>
              <a:cs typeface="Impact"/>
            </a:endParaRPr>
          </a:p>
        </p:txBody>
      </p:sp>
    </p:spTree>
    <p:extLst>
      <p:ext uri="{BB962C8B-B14F-4D97-AF65-F5344CB8AC3E}">
        <p14:creationId xmlns:p14="http://schemas.microsoft.com/office/powerpoint/2010/main" val="213999885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3"/>
          <p:cNvSpPr>
            <a:spLocks noGrp="1"/>
          </p:cNvSpPr>
          <p:nvPr>
            <p:ph type="title"/>
          </p:nvPr>
        </p:nvSpPr>
        <p:spPr>
          <a:xfrm>
            <a:off x="457200" y="197670"/>
            <a:ext cx="8229600" cy="1143000"/>
          </a:xfrm>
        </p:spPr>
        <p:txBody>
          <a:bodyPr>
            <a:normAutofit/>
          </a:bodyPr>
          <a:lstStyle/>
          <a:p>
            <a:pPr algn="l"/>
            <a:r>
              <a:rPr lang="en-US" sz="2800" spc="90" dirty="0" smtClean="0">
                <a:solidFill>
                  <a:schemeClr val="accent6"/>
                </a:solidFill>
                <a:latin typeface="Impact"/>
                <a:ea typeface="+mn-ea"/>
                <a:cs typeface="Impact"/>
              </a:rPr>
              <a:t>WHAT IS THE CUSTOMER SEARCHING FOR?</a:t>
            </a:r>
            <a:endParaRPr lang="en-US" sz="2800" spc="90" dirty="0">
              <a:solidFill>
                <a:schemeClr val="accent6"/>
              </a:solidFill>
              <a:latin typeface="Impact"/>
              <a:ea typeface="+mn-ea"/>
              <a:cs typeface="Impact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57199" y="1417637"/>
            <a:ext cx="8138353" cy="1200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/>
              <a:buChar char="•"/>
            </a:pPr>
            <a:r>
              <a:rPr lang="en-US" sz="2400" b="1" dirty="0" smtClean="0">
                <a:latin typeface="Courier New"/>
                <a:cs typeface="Courier New"/>
              </a:rPr>
              <a:t>They want a local dealer they can trust.</a:t>
            </a:r>
          </a:p>
          <a:p>
            <a:pPr marL="342900" indent="-342900">
              <a:buFont typeface="Arial"/>
              <a:buChar char="•"/>
            </a:pPr>
            <a:endParaRPr lang="en-US" sz="2400" b="1" dirty="0">
              <a:latin typeface="Courier New"/>
              <a:cs typeface="Courier New"/>
            </a:endParaRPr>
          </a:p>
          <a:p>
            <a:pPr marL="342900" indent="-342900">
              <a:buFont typeface="Arial"/>
              <a:buChar char="•"/>
            </a:pPr>
            <a:r>
              <a:rPr lang="en-US" sz="2400" b="1" dirty="0" smtClean="0">
                <a:latin typeface="Courier New"/>
                <a:cs typeface="Courier New"/>
              </a:rPr>
              <a:t>You need to “</a:t>
            </a:r>
            <a:r>
              <a:rPr lang="en-US" sz="2400" b="1" dirty="0">
                <a:latin typeface="Courier New"/>
                <a:cs typeface="Courier New"/>
              </a:rPr>
              <a:t>o</a:t>
            </a:r>
            <a:r>
              <a:rPr lang="en-US" sz="2400" b="1" dirty="0" smtClean="0">
                <a:latin typeface="Courier New"/>
                <a:cs typeface="Courier New"/>
              </a:rPr>
              <a:t>wn” the search results.</a:t>
            </a:r>
            <a:endParaRPr lang="en-US" sz="2400" b="1" dirty="0">
              <a:latin typeface="Courier New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413958851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3"/>
          <p:cNvSpPr>
            <a:spLocks noGrp="1"/>
          </p:cNvSpPr>
          <p:nvPr>
            <p:ph type="title"/>
          </p:nvPr>
        </p:nvSpPr>
        <p:spPr>
          <a:xfrm>
            <a:off x="239104" y="5760075"/>
            <a:ext cx="5675149" cy="1046613"/>
          </a:xfrm>
        </p:spPr>
        <p:txBody>
          <a:bodyPr>
            <a:normAutofit fontScale="90000"/>
          </a:bodyPr>
          <a:lstStyle/>
          <a:p>
            <a:pPr algn="l"/>
            <a:r>
              <a:rPr lang="en-US" sz="3200" spc="90" dirty="0" smtClean="0">
                <a:solidFill>
                  <a:schemeClr val="accent6"/>
                </a:solidFill>
                <a:latin typeface="Impact"/>
                <a:ea typeface="+mn-ea"/>
                <a:cs typeface="Impact"/>
              </a:rPr>
              <a:t>1- YOU MUST OWN THESE SEARCH TERMS</a:t>
            </a:r>
            <a:endParaRPr lang="en-US" sz="3200" spc="90" dirty="0">
              <a:solidFill>
                <a:schemeClr val="accent6"/>
              </a:solidFill>
              <a:latin typeface="Impact"/>
              <a:ea typeface="+mn-ea"/>
              <a:cs typeface="Impact"/>
            </a:endParaRPr>
          </a:p>
        </p:txBody>
      </p:sp>
      <p:graphicFrame>
        <p:nvGraphicFramePr>
          <p:cNvPr id="10" name="Tab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06598332"/>
              </p:ext>
            </p:extLst>
          </p:nvPr>
        </p:nvGraphicFramePr>
        <p:xfrm>
          <a:off x="4523164" y="274638"/>
          <a:ext cx="4265671" cy="4940574"/>
        </p:xfrm>
        <a:graphic>
          <a:graphicData uri="http://schemas.openxmlformats.org/drawingml/2006/table">
            <a:tbl>
              <a:tblPr/>
              <a:tblGrid>
                <a:gridCol w="2196608"/>
                <a:gridCol w="921158"/>
                <a:gridCol w="1147905"/>
              </a:tblGrid>
              <a:tr h="20583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Keyword</a:t>
                      </a:r>
                    </a:p>
                  </a:txBody>
                  <a:tcPr marL="12226" marR="12226" marT="122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Visits</a:t>
                      </a:r>
                    </a:p>
                  </a:txBody>
                  <a:tcPr marL="12226" marR="12226" marT="122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Impressions</a:t>
                      </a:r>
                    </a:p>
                  </a:txBody>
                  <a:tcPr marL="12226" marR="12226" marT="122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05835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geothermal energy Durham</a:t>
                      </a:r>
                    </a:p>
                  </a:txBody>
                  <a:tcPr marL="12226" marR="12226" marT="122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54</a:t>
                      </a:r>
                    </a:p>
                  </a:txBody>
                  <a:tcPr marL="12226" marR="12226" marT="122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970</a:t>
                      </a:r>
                    </a:p>
                  </a:txBody>
                  <a:tcPr marL="12226" marR="12226" marT="122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05835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geothermal energy Durham</a:t>
                      </a:r>
                    </a:p>
                  </a:txBody>
                  <a:tcPr marL="12226" marR="12226" marT="122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31</a:t>
                      </a:r>
                    </a:p>
                  </a:txBody>
                  <a:tcPr marL="12226" marR="12226" marT="122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920</a:t>
                      </a:r>
                    </a:p>
                  </a:txBody>
                  <a:tcPr marL="12226" marR="12226" marT="122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05835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geothermal energy</a:t>
                      </a:r>
                    </a:p>
                  </a:txBody>
                  <a:tcPr marL="12226" marR="12226" marT="122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14</a:t>
                      </a:r>
                    </a:p>
                  </a:txBody>
                  <a:tcPr marL="12226" marR="12226" marT="122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1202</a:t>
                      </a:r>
                    </a:p>
                  </a:txBody>
                  <a:tcPr marL="12226" marR="12226" marT="122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05835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Geothermal Heating Durham</a:t>
                      </a:r>
                    </a:p>
                  </a:txBody>
                  <a:tcPr marL="12226" marR="12226" marT="122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11</a:t>
                      </a:r>
                    </a:p>
                  </a:txBody>
                  <a:tcPr marL="12226" marR="12226" marT="122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104</a:t>
                      </a:r>
                    </a:p>
                  </a:txBody>
                  <a:tcPr marL="12226" marR="12226" marT="122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05835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heating unit</a:t>
                      </a:r>
                    </a:p>
                  </a:txBody>
                  <a:tcPr marL="12226" marR="12226" marT="122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12226" marR="12226" marT="122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443</a:t>
                      </a:r>
                    </a:p>
                  </a:txBody>
                  <a:tcPr marL="12226" marR="12226" marT="122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05835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home heating</a:t>
                      </a:r>
                    </a:p>
                  </a:txBody>
                  <a:tcPr marL="12226" marR="12226" marT="122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</a:t>
                      </a:r>
                    </a:p>
                  </a:txBody>
                  <a:tcPr marL="12226" marR="12226" marT="122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1680</a:t>
                      </a:r>
                    </a:p>
                  </a:txBody>
                  <a:tcPr marL="12226" marR="12226" marT="122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05835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Geothermal</a:t>
                      </a:r>
                    </a:p>
                  </a:txBody>
                  <a:tcPr marL="12226" marR="12226" marT="122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</a:t>
                      </a:r>
                    </a:p>
                  </a:txBody>
                  <a:tcPr marL="12226" marR="12226" marT="122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62</a:t>
                      </a:r>
                    </a:p>
                  </a:txBody>
                  <a:tcPr marL="12226" marR="12226" marT="122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05835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heating unit Durham</a:t>
                      </a:r>
                    </a:p>
                  </a:txBody>
                  <a:tcPr marL="12226" marR="12226" marT="122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12226" marR="12226" marT="122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179</a:t>
                      </a:r>
                    </a:p>
                  </a:txBody>
                  <a:tcPr marL="12226" marR="12226" marT="122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06369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Geothermal Heating</a:t>
                      </a:r>
                    </a:p>
                  </a:txBody>
                  <a:tcPr marL="12226" marR="12226" marT="122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12226" marR="12226" marT="122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179</a:t>
                      </a:r>
                    </a:p>
                  </a:txBody>
                  <a:tcPr marL="12226" marR="12226" marT="122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05835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home furnace</a:t>
                      </a:r>
                    </a:p>
                  </a:txBody>
                  <a:tcPr marL="12226" marR="12226" marT="122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12226" marR="12226" marT="122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182</a:t>
                      </a:r>
                    </a:p>
                  </a:txBody>
                  <a:tcPr marL="12226" marR="12226" marT="122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05835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heating equipment</a:t>
                      </a:r>
                    </a:p>
                  </a:txBody>
                  <a:tcPr marL="12226" marR="12226" marT="122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12226" marR="12226" marT="122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1022</a:t>
                      </a:r>
                    </a:p>
                  </a:txBody>
                  <a:tcPr marL="12226" marR="12226" marT="122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05835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Climatemaster</a:t>
                      </a:r>
                    </a:p>
                  </a:txBody>
                  <a:tcPr marL="12226" marR="12226" marT="122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12226" marR="12226" marT="122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21</a:t>
                      </a:r>
                    </a:p>
                  </a:txBody>
                  <a:tcPr marL="12226" marR="12226" marT="122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05835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geothermal energy</a:t>
                      </a:r>
                    </a:p>
                  </a:txBody>
                  <a:tcPr marL="12226" marR="12226" marT="122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31</a:t>
                      </a:r>
                    </a:p>
                  </a:txBody>
                  <a:tcPr marL="12226" marR="12226" marT="122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1898</a:t>
                      </a:r>
                    </a:p>
                  </a:txBody>
                  <a:tcPr marL="12226" marR="12226" marT="122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05835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Geothermal Raleigh</a:t>
                      </a:r>
                    </a:p>
                  </a:txBody>
                  <a:tcPr marL="12226" marR="12226" marT="122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19</a:t>
                      </a:r>
                    </a:p>
                  </a:txBody>
                  <a:tcPr marL="12226" marR="12226" marT="122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378</a:t>
                      </a:r>
                    </a:p>
                  </a:txBody>
                  <a:tcPr marL="12226" marR="12226" marT="122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05835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heating equipment Raleigh</a:t>
                      </a:r>
                    </a:p>
                  </a:txBody>
                  <a:tcPr marL="12226" marR="12226" marT="122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12226" marR="12226" marT="122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293</a:t>
                      </a:r>
                    </a:p>
                  </a:txBody>
                  <a:tcPr marL="12226" marR="12226" marT="122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05835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heating systems</a:t>
                      </a:r>
                    </a:p>
                  </a:txBody>
                  <a:tcPr marL="12226" marR="12226" marT="122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12226" marR="12226" marT="122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904</a:t>
                      </a:r>
                    </a:p>
                  </a:txBody>
                  <a:tcPr marL="12226" marR="12226" marT="122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05835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Geothermal</a:t>
                      </a:r>
                    </a:p>
                  </a:txBody>
                  <a:tcPr marL="12226" marR="12226" marT="122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12226" marR="12226" marT="122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403</a:t>
                      </a:r>
                    </a:p>
                  </a:txBody>
                  <a:tcPr marL="12226" marR="12226" marT="122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05835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heating system</a:t>
                      </a:r>
                    </a:p>
                  </a:txBody>
                  <a:tcPr marL="12226" marR="12226" marT="122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12226" marR="12226" marT="122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341</a:t>
                      </a:r>
                    </a:p>
                  </a:txBody>
                  <a:tcPr marL="12226" marR="12226" marT="122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05835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home heating</a:t>
                      </a:r>
                    </a:p>
                  </a:txBody>
                  <a:tcPr marL="12226" marR="12226" marT="122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12226" marR="12226" marT="122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1299</a:t>
                      </a:r>
                    </a:p>
                  </a:txBody>
                  <a:tcPr marL="12226" marR="12226" marT="122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05835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furnace unit</a:t>
                      </a:r>
                    </a:p>
                  </a:txBody>
                  <a:tcPr marL="12226" marR="12226" marT="122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12226" marR="12226" marT="122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88</a:t>
                      </a:r>
                    </a:p>
                  </a:txBody>
                  <a:tcPr marL="12226" marR="12226" marT="122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05835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a/c installation</a:t>
                      </a:r>
                    </a:p>
                  </a:txBody>
                  <a:tcPr marL="12226" marR="12226" marT="122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12226" marR="12226" marT="122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18</a:t>
                      </a:r>
                    </a:p>
                  </a:txBody>
                  <a:tcPr marL="12226" marR="12226" marT="122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05835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home heating Raleigh</a:t>
                      </a:r>
                    </a:p>
                  </a:txBody>
                  <a:tcPr marL="12226" marR="12226" marT="122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12226" marR="12226" marT="122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75</a:t>
                      </a:r>
                    </a:p>
                  </a:txBody>
                  <a:tcPr marL="12226" marR="12226" marT="122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05835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geothermal installers</a:t>
                      </a:r>
                    </a:p>
                  </a:txBody>
                  <a:tcPr marL="12226" marR="12226" marT="122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12226" marR="12226" marT="122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12226" marR="12226" marT="122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pic>
        <p:nvPicPr>
          <p:cNvPr id="2" name="Picture 1" descr="Search-Engine-Marketing-Google-Yahoo-Bi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6878" y="1885669"/>
            <a:ext cx="1933106" cy="21293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521723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triped Right Arrow 3"/>
          <p:cNvSpPr/>
          <p:nvPr/>
        </p:nvSpPr>
        <p:spPr>
          <a:xfrm>
            <a:off x="4081374" y="2558560"/>
            <a:ext cx="963881" cy="1053440"/>
          </a:xfrm>
          <a:prstGeom prst="stripedRightArrow">
            <a:avLst/>
          </a:prstGeom>
          <a:solidFill>
            <a:srgbClr val="C3E86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 dirty="0">
              <a:solidFill>
                <a:schemeClr val="tx1"/>
              </a:solidFill>
              <a:latin typeface="PrioriSanBlack"/>
              <a:cs typeface="PrioriSanBlack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92280" y="2138382"/>
            <a:ext cx="3633519" cy="2014518"/>
          </a:xfrm>
          <a:prstGeom prst="rect">
            <a:avLst/>
          </a:prstGeom>
          <a:solidFill>
            <a:schemeClr val="accent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Content Placeholder 8"/>
          <p:cNvSpPr txBox="1">
            <a:spLocks/>
          </p:cNvSpPr>
          <p:nvPr/>
        </p:nvSpPr>
        <p:spPr>
          <a:xfrm>
            <a:off x="290423" y="2070400"/>
            <a:ext cx="3633519" cy="201451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ctr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b="1" dirty="0" smtClean="0">
                <a:solidFill>
                  <a:schemeClr val="bg1"/>
                </a:solidFill>
                <a:latin typeface="Impact"/>
                <a:cs typeface="Impact"/>
              </a:rPr>
              <a:t>ENERGY PRICES SPIKE</a:t>
            </a:r>
            <a:endParaRPr lang="en-US" sz="2400" b="1" dirty="0">
              <a:solidFill>
                <a:schemeClr val="bg1"/>
              </a:solidFill>
              <a:latin typeface="Impact"/>
              <a:cs typeface="Impact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5227380" y="2138382"/>
            <a:ext cx="3633519" cy="2014518"/>
          </a:xfrm>
          <a:prstGeom prst="rect">
            <a:avLst/>
          </a:prstGeom>
          <a:solidFill>
            <a:srgbClr val="00B3E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Text Placeholder 9"/>
          <p:cNvSpPr txBox="1">
            <a:spLocks/>
          </p:cNvSpPr>
          <p:nvPr/>
        </p:nvSpPr>
        <p:spPr>
          <a:xfrm>
            <a:off x="5227380" y="2728470"/>
            <a:ext cx="3633519" cy="1332510"/>
          </a:xfrm>
          <a:prstGeom prst="rect">
            <a:avLst/>
          </a:prstGeom>
        </p:spPr>
        <p:txBody>
          <a:bodyPr/>
          <a:lstStyle/>
          <a:p>
            <a:pPr marR="0" lvl="0" algn="ctr" fontAlgn="auto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sz="2400" b="1" dirty="0" smtClean="0">
                <a:solidFill>
                  <a:schemeClr val="bg1"/>
                </a:solidFill>
                <a:latin typeface="Impact"/>
                <a:cs typeface="Impact"/>
              </a:rPr>
              <a:t>FIND CONSUMERS IN OIL &amp; PROPANE AREAS</a:t>
            </a:r>
            <a:endParaRPr lang="en-US" sz="2400" b="1" dirty="0">
              <a:solidFill>
                <a:schemeClr val="bg1"/>
              </a:solidFill>
              <a:latin typeface="Impact"/>
              <a:cs typeface="Impact"/>
            </a:endParaRPr>
          </a:p>
        </p:txBody>
      </p:sp>
      <p:sp>
        <p:nvSpPr>
          <p:cNvPr id="16" name="Title 3"/>
          <p:cNvSpPr txBox="1">
            <a:spLocks/>
          </p:cNvSpPr>
          <p:nvPr/>
        </p:nvSpPr>
        <p:spPr>
          <a:xfrm>
            <a:off x="290423" y="984934"/>
            <a:ext cx="3635376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2800" spc="90" dirty="0" smtClean="0">
                <a:solidFill>
                  <a:schemeClr val="accent6"/>
                </a:solidFill>
                <a:latin typeface="Impact"/>
                <a:ea typeface="+mn-ea"/>
                <a:cs typeface="Impact"/>
              </a:rPr>
              <a:t>EVENT </a:t>
            </a:r>
            <a:endParaRPr lang="en-US" sz="2800" spc="90" dirty="0">
              <a:solidFill>
                <a:schemeClr val="accent6"/>
              </a:solidFill>
              <a:latin typeface="Impact"/>
              <a:ea typeface="+mn-ea"/>
              <a:cs typeface="Impact"/>
            </a:endParaRPr>
          </a:p>
        </p:txBody>
      </p:sp>
      <p:sp>
        <p:nvSpPr>
          <p:cNvPr id="17" name="Title 3"/>
          <p:cNvSpPr txBox="1">
            <a:spLocks/>
          </p:cNvSpPr>
          <p:nvPr/>
        </p:nvSpPr>
        <p:spPr>
          <a:xfrm>
            <a:off x="5227380" y="984934"/>
            <a:ext cx="3633519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2800" spc="90" dirty="0" smtClean="0">
                <a:solidFill>
                  <a:schemeClr val="accent6"/>
                </a:solidFill>
                <a:latin typeface="Impact"/>
                <a:ea typeface="+mn-ea"/>
                <a:cs typeface="Impact"/>
              </a:rPr>
              <a:t>ACTION</a:t>
            </a:r>
            <a:endParaRPr lang="en-US" sz="2800" spc="90" dirty="0">
              <a:solidFill>
                <a:schemeClr val="accent6"/>
              </a:solidFill>
              <a:latin typeface="Impact"/>
              <a:ea typeface="+mn-ea"/>
              <a:cs typeface="Impact"/>
            </a:endParaRPr>
          </a:p>
        </p:txBody>
      </p:sp>
    </p:spTree>
    <p:extLst>
      <p:ext uri="{BB962C8B-B14F-4D97-AF65-F5344CB8AC3E}">
        <p14:creationId xmlns:p14="http://schemas.microsoft.com/office/powerpoint/2010/main" val="184207671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3"/>
          <p:cNvSpPr>
            <a:spLocks noGrp="1"/>
          </p:cNvSpPr>
          <p:nvPr>
            <p:ph type="title"/>
          </p:nvPr>
        </p:nvSpPr>
        <p:spPr>
          <a:xfrm>
            <a:off x="457200" y="5715000"/>
            <a:ext cx="5739295" cy="1143000"/>
          </a:xfrm>
        </p:spPr>
        <p:txBody>
          <a:bodyPr>
            <a:normAutofit/>
          </a:bodyPr>
          <a:lstStyle/>
          <a:p>
            <a:pPr algn="l"/>
            <a:r>
              <a:rPr lang="en-US" sz="3200" spc="90" dirty="0" smtClean="0">
                <a:solidFill>
                  <a:schemeClr val="accent6"/>
                </a:solidFill>
                <a:latin typeface="Impact"/>
                <a:ea typeface="+mn-ea"/>
                <a:cs typeface="Impact"/>
              </a:rPr>
              <a:t>2- FIND YOUR PROPANE AND OIL CUSTOMERS</a:t>
            </a:r>
            <a:endParaRPr lang="en-US" sz="3200" spc="90" dirty="0">
              <a:solidFill>
                <a:schemeClr val="accent6"/>
              </a:solidFill>
              <a:latin typeface="Impact"/>
              <a:ea typeface="+mn-ea"/>
              <a:cs typeface="Impact"/>
            </a:endParaRPr>
          </a:p>
        </p:txBody>
      </p:sp>
      <p:pic>
        <p:nvPicPr>
          <p:cNvPr id="10" name="Picture 9" descr="Harriburg DMA by Zip TCI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3701" y="718940"/>
            <a:ext cx="7447020" cy="4457246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84207671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3"/>
          <p:cNvSpPr>
            <a:spLocks noGrp="1"/>
          </p:cNvSpPr>
          <p:nvPr>
            <p:ph type="title"/>
          </p:nvPr>
        </p:nvSpPr>
        <p:spPr>
          <a:xfrm>
            <a:off x="457200" y="5715000"/>
            <a:ext cx="5739295" cy="1143000"/>
          </a:xfrm>
        </p:spPr>
        <p:txBody>
          <a:bodyPr>
            <a:normAutofit/>
          </a:bodyPr>
          <a:lstStyle/>
          <a:p>
            <a:pPr algn="l"/>
            <a:r>
              <a:rPr lang="en-US" sz="3200" spc="90" dirty="0" smtClean="0">
                <a:solidFill>
                  <a:schemeClr val="accent6"/>
                </a:solidFill>
                <a:latin typeface="Impact"/>
                <a:ea typeface="+mn-ea"/>
                <a:cs typeface="Impact"/>
              </a:rPr>
              <a:t>2- … AND TALK TO THEM ABOUT THEIR HIGH BILLS</a:t>
            </a:r>
            <a:endParaRPr lang="en-US" sz="3200" spc="90" dirty="0">
              <a:solidFill>
                <a:schemeClr val="accent6"/>
              </a:solidFill>
              <a:latin typeface="Impact"/>
              <a:ea typeface="+mn-ea"/>
              <a:cs typeface="Impact"/>
            </a:endParaRPr>
          </a:p>
        </p:txBody>
      </p:sp>
      <p:pic>
        <p:nvPicPr>
          <p:cNvPr id="4" name="Picture 3" descr="Screen Shot 2013-09-13 at 3.34.31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5247" y="1491560"/>
            <a:ext cx="4523740" cy="3237172"/>
          </a:xfrm>
          <a:prstGeom prst="rect">
            <a:avLst/>
          </a:prstGeom>
        </p:spPr>
      </p:pic>
      <p:pic>
        <p:nvPicPr>
          <p:cNvPr id="5" name="Picture 4" descr="Screen Shot 2013-09-13 at 3.34.38 PM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21706" y="179592"/>
            <a:ext cx="3876854" cy="5466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834271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triped Right Arrow 3"/>
          <p:cNvSpPr/>
          <p:nvPr/>
        </p:nvSpPr>
        <p:spPr>
          <a:xfrm>
            <a:off x="4081374" y="2558560"/>
            <a:ext cx="963881" cy="1053440"/>
          </a:xfrm>
          <a:prstGeom prst="stripedRightArrow">
            <a:avLst/>
          </a:prstGeom>
          <a:solidFill>
            <a:srgbClr val="C3E86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 dirty="0">
              <a:solidFill>
                <a:schemeClr val="tx1"/>
              </a:solidFill>
              <a:latin typeface="PrioriSanBlack"/>
              <a:cs typeface="PrioriSanBlack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92280" y="2138382"/>
            <a:ext cx="3633519" cy="2014518"/>
          </a:xfrm>
          <a:prstGeom prst="rect">
            <a:avLst/>
          </a:prstGeom>
          <a:solidFill>
            <a:schemeClr val="accent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Content Placeholder 8"/>
          <p:cNvSpPr txBox="1">
            <a:spLocks/>
          </p:cNvSpPr>
          <p:nvPr/>
        </p:nvSpPr>
        <p:spPr>
          <a:xfrm>
            <a:off x="290423" y="2070400"/>
            <a:ext cx="3633519" cy="201451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ctr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b="1" dirty="0" smtClean="0">
                <a:solidFill>
                  <a:schemeClr val="bg1"/>
                </a:solidFill>
                <a:latin typeface="Impact"/>
                <a:cs typeface="Impact"/>
              </a:rPr>
              <a:t>BUILDING A NEW HOME</a:t>
            </a:r>
            <a:endParaRPr lang="en-US" sz="2400" b="1" dirty="0">
              <a:solidFill>
                <a:schemeClr val="bg1"/>
              </a:solidFill>
              <a:latin typeface="Impact"/>
              <a:cs typeface="Impact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5227380" y="2138382"/>
            <a:ext cx="3633519" cy="2014518"/>
          </a:xfrm>
          <a:prstGeom prst="rect">
            <a:avLst/>
          </a:prstGeom>
          <a:solidFill>
            <a:srgbClr val="00B3E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Text Placeholder 9"/>
          <p:cNvSpPr txBox="1">
            <a:spLocks/>
          </p:cNvSpPr>
          <p:nvPr/>
        </p:nvSpPr>
        <p:spPr>
          <a:xfrm>
            <a:off x="5227380" y="2820648"/>
            <a:ext cx="3633519" cy="1332510"/>
          </a:xfrm>
          <a:prstGeom prst="rect">
            <a:avLst/>
          </a:prstGeom>
        </p:spPr>
        <p:txBody>
          <a:bodyPr/>
          <a:lstStyle/>
          <a:p>
            <a:pPr marR="0" lvl="0" algn="ctr" fontAlgn="auto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sz="2400" b="1" dirty="0" smtClean="0">
                <a:solidFill>
                  <a:schemeClr val="bg1"/>
                </a:solidFill>
                <a:latin typeface="Impact"/>
                <a:cs typeface="Impact"/>
              </a:rPr>
              <a:t>TALK TO THE RIGHT BUILDERS</a:t>
            </a:r>
            <a:endParaRPr lang="en-US" sz="2400" b="1" dirty="0">
              <a:solidFill>
                <a:schemeClr val="bg1"/>
              </a:solidFill>
              <a:latin typeface="Impact"/>
              <a:cs typeface="Impact"/>
            </a:endParaRPr>
          </a:p>
        </p:txBody>
      </p:sp>
      <p:sp>
        <p:nvSpPr>
          <p:cNvPr id="14" name="Title 3"/>
          <p:cNvSpPr txBox="1">
            <a:spLocks/>
          </p:cNvSpPr>
          <p:nvPr/>
        </p:nvSpPr>
        <p:spPr>
          <a:xfrm>
            <a:off x="290423" y="984934"/>
            <a:ext cx="3635376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2800" spc="90" dirty="0" smtClean="0">
                <a:solidFill>
                  <a:schemeClr val="accent6"/>
                </a:solidFill>
                <a:latin typeface="Impact"/>
                <a:ea typeface="+mn-ea"/>
                <a:cs typeface="Impact"/>
              </a:rPr>
              <a:t>EVENT </a:t>
            </a:r>
            <a:endParaRPr lang="en-US" sz="2800" spc="90" dirty="0">
              <a:solidFill>
                <a:schemeClr val="accent6"/>
              </a:solidFill>
              <a:latin typeface="Impact"/>
              <a:ea typeface="+mn-ea"/>
              <a:cs typeface="Impact"/>
            </a:endParaRPr>
          </a:p>
        </p:txBody>
      </p:sp>
      <p:sp>
        <p:nvSpPr>
          <p:cNvPr id="15" name="Title 3"/>
          <p:cNvSpPr txBox="1">
            <a:spLocks/>
          </p:cNvSpPr>
          <p:nvPr/>
        </p:nvSpPr>
        <p:spPr>
          <a:xfrm>
            <a:off x="5227380" y="984934"/>
            <a:ext cx="3633519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2800" spc="90" dirty="0" smtClean="0">
                <a:solidFill>
                  <a:schemeClr val="accent6"/>
                </a:solidFill>
                <a:latin typeface="Impact"/>
                <a:ea typeface="+mn-ea"/>
                <a:cs typeface="Impact"/>
              </a:rPr>
              <a:t>ACTION</a:t>
            </a:r>
            <a:endParaRPr lang="en-US" sz="2800" spc="90" dirty="0">
              <a:solidFill>
                <a:schemeClr val="accent6"/>
              </a:solidFill>
              <a:latin typeface="Impact"/>
              <a:ea typeface="+mn-ea"/>
              <a:cs typeface="Impact"/>
            </a:endParaRPr>
          </a:p>
        </p:txBody>
      </p:sp>
    </p:spTree>
    <p:extLst>
      <p:ext uri="{BB962C8B-B14F-4D97-AF65-F5344CB8AC3E}">
        <p14:creationId xmlns:p14="http://schemas.microsoft.com/office/powerpoint/2010/main" val="263270727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3"/>
          <p:cNvSpPr>
            <a:spLocks noGrp="1"/>
          </p:cNvSpPr>
          <p:nvPr>
            <p:ph type="title"/>
          </p:nvPr>
        </p:nvSpPr>
        <p:spPr>
          <a:xfrm>
            <a:off x="457200" y="197670"/>
            <a:ext cx="8229600" cy="1143000"/>
          </a:xfrm>
        </p:spPr>
        <p:txBody>
          <a:bodyPr>
            <a:normAutofit/>
          </a:bodyPr>
          <a:lstStyle/>
          <a:p>
            <a:pPr algn="l"/>
            <a:r>
              <a:rPr lang="en-US" sz="2800" spc="90" dirty="0" smtClean="0">
                <a:solidFill>
                  <a:schemeClr val="accent6"/>
                </a:solidFill>
                <a:latin typeface="Impact"/>
                <a:ea typeface="+mn-ea"/>
                <a:cs typeface="Impact"/>
              </a:rPr>
              <a:t>TALK TO THE RIGHT BUILDERS</a:t>
            </a:r>
            <a:endParaRPr lang="en-US" sz="2800" spc="90" dirty="0">
              <a:solidFill>
                <a:schemeClr val="accent6"/>
              </a:solidFill>
              <a:latin typeface="Impact"/>
              <a:ea typeface="+mn-ea"/>
              <a:cs typeface="Impact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57199" y="1417637"/>
            <a:ext cx="8138353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/>
              <a:buChar char="•"/>
            </a:pPr>
            <a:r>
              <a:rPr lang="en-US" sz="2400" b="1" dirty="0" smtClean="0">
                <a:latin typeface="Courier New"/>
                <a:cs typeface="Courier New"/>
              </a:rPr>
              <a:t>The right builders will be looking for a way to stand out from the crowd.</a:t>
            </a:r>
          </a:p>
          <a:p>
            <a:pPr marL="342900" indent="-342900">
              <a:buFont typeface="Arial"/>
              <a:buChar char="•"/>
            </a:pPr>
            <a:endParaRPr lang="en-US" sz="2400" b="1" dirty="0">
              <a:latin typeface="Courier New"/>
              <a:cs typeface="Courier New"/>
            </a:endParaRPr>
          </a:p>
          <a:p>
            <a:pPr marL="342900" indent="-342900">
              <a:buFont typeface="Arial"/>
              <a:buChar char="•"/>
            </a:pPr>
            <a:r>
              <a:rPr lang="en-US" sz="2400" b="1" dirty="0" smtClean="0">
                <a:latin typeface="Courier New"/>
                <a:cs typeface="Courier New"/>
              </a:rPr>
              <a:t>Builders will want ways to look smarter to </a:t>
            </a:r>
            <a:r>
              <a:rPr lang="en-US" sz="2400" b="1" smtClean="0">
                <a:latin typeface="Courier New"/>
                <a:cs typeface="Courier New"/>
              </a:rPr>
              <a:t>their customers.</a:t>
            </a:r>
            <a:endParaRPr lang="en-US" sz="2400" b="1" dirty="0">
              <a:latin typeface="Courier New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309872419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3"/>
          <p:cNvSpPr>
            <a:spLocks noGrp="1"/>
          </p:cNvSpPr>
          <p:nvPr>
            <p:ph type="title"/>
          </p:nvPr>
        </p:nvSpPr>
        <p:spPr>
          <a:xfrm>
            <a:off x="457200" y="5694601"/>
            <a:ext cx="6149829" cy="1143000"/>
          </a:xfrm>
        </p:spPr>
        <p:txBody>
          <a:bodyPr>
            <a:normAutofit/>
          </a:bodyPr>
          <a:lstStyle/>
          <a:p>
            <a:pPr algn="l"/>
            <a:r>
              <a:rPr lang="en-US" sz="3200" spc="90" dirty="0" smtClean="0">
                <a:solidFill>
                  <a:schemeClr val="accent6"/>
                </a:solidFill>
                <a:latin typeface="Impact"/>
                <a:ea typeface="+mn-ea"/>
                <a:cs typeface="Impact"/>
              </a:rPr>
              <a:t>3- PARTNER WITH THE RIGHT LOCAL BUILDERS AND DEVELOPERS</a:t>
            </a:r>
            <a:endParaRPr lang="en-US" sz="3200" spc="90" dirty="0">
              <a:solidFill>
                <a:schemeClr val="accent6"/>
              </a:solidFill>
              <a:latin typeface="Impact"/>
              <a:ea typeface="+mn-ea"/>
              <a:cs typeface="Impact"/>
            </a:endParaRPr>
          </a:p>
        </p:txBody>
      </p:sp>
      <p:pic>
        <p:nvPicPr>
          <p:cNvPr id="2" name="Picture 1" descr="10195_1-29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368" y="94595"/>
            <a:ext cx="4192511" cy="5425602"/>
          </a:xfrm>
          <a:prstGeom prst="rect">
            <a:avLst/>
          </a:prstGeom>
        </p:spPr>
      </p:pic>
      <p:pic>
        <p:nvPicPr>
          <p:cNvPr id="5" name="Picture 4" descr="10195_1-29.pd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2426" y="94594"/>
            <a:ext cx="4192511" cy="54256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512461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525997" y="4284446"/>
            <a:ext cx="822350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dirty="0" smtClean="0">
                <a:solidFill>
                  <a:schemeClr val="bg1"/>
                </a:solidFill>
                <a:latin typeface="Impact"/>
                <a:cs typeface="Impact"/>
              </a:rPr>
              <a:t>WHAT DO CUSTOMERS NEED FROM GEOTHERMAL? </a:t>
            </a:r>
            <a:endParaRPr lang="en-US" sz="6000" dirty="0">
              <a:solidFill>
                <a:schemeClr val="bg1"/>
              </a:solidFill>
              <a:latin typeface="Impact"/>
              <a:cs typeface="Impact"/>
            </a:endParaRPr>
          </a:p>
        </p:txBody>
      </p:sp>
    </p:spTree>
    <p:extLst>
      <p:ext uri="{BB962C8B-B14F-4D97-AF65-F5344CB8AC3E}">
        <p14:creationId xmlns:p14="http://schemas.microsoft.com/office/powerpoint/2010/main" val="410443241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3"/>
          <p:cNvSpPr>
            <a:spLocks noGrp="1"/>
          </p:cNvSpPr>
          <p:nvPr>
            <p:ph type="title"/>
          </p:nvPr>
        </p:nvSpPr>
        <p:spPr>
          <a:xfrm>
            <a:off x="457200" y="197670"/>
            <a:ext cx="8229600" cy="1143000"/>
          </a:xfrm>
        </p:spPr>
        <p:txBody>
          <a:bodyPr>
            <a:normAutofit/>
          </a:bodyPr>
          <a:lstStyle/>
          <a:p>
            <a:pPr algn="l"/>
            <a:r>
              <a:rPr lang="en-US" sz="2800" spc="90" dirty="0" smtClean="0">
                <a:solidFill>
                  <a:schemeClr val="accent6"/>
                </a:solidFill>
                <a:latin typeface="Impact"/>
                <a:ea typeface="+mn-ea"/>
                <a:cs typeface="Impact"/>
              </a:rPr>
              <a:t>OUR HOST AND GUEST SPEAKERS</a:t>
            </a:r>
            <a:endParaRPr lang="en-US" sz="2800" spc="90" dirty="0">
              <a:solidFill>
                <a:schemeClr val="accent6"/>
              </a:solidFill>
              <a:latin typeface="Impact"/>
              <a:ea typeface="+mn-ea"/>
              <a:cs typeface="Impact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57199" y="1417637"/>
            <a:ext cx="6343733" cy="41549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/>
              <a:buChar char="•"/>
            </a:pPr>
            <a:r>
              <a:rPr lang="en-US" sz="2400" b="1" dirty="0" smtClean="0">
                <a:latin typeface="Courier New"/>
                <a:cs typeface="Courier New"/>
              </a:rPr>
              <a:t>Host: Mike </a:t>
            </a:r>
            <a:r>
              <a:rPr lang="en-US" sz="2400" b="1" dirty="0" err="1" smtClean="0">
                <a:latin typeface="Courier New"/>
                <a:cs typeface="Courier New"/>
              </a:rPr>
              <a:t>Shrigley</a:t>
            </a:r>
            <a:r>
              <a:rPr lang="en-US" sz="2400" b="1" dirty="0" smtClean="0">
                <a:latin typeface="Courier New"/>
                <a:cs typeface="Courier New"/>
              </a:rPr>
              <a:t>, Director of Residential Sales, ClimateMaster</a:t>
            </a:r>
          </a:p>
          <a:p>
            <a:endParaRPr lang="en-US" sz="2400" b="1" dirty="0" smtClean="0">
              <a:latin typeface="Courier New"/>
              <a:cs typeface="Courier New"/>
            </a:endParaRPr>
          </a:p>
          <a:p>
            <a:pPr marL="342900" indent="-342900">
              <a:buFont typeface="Arial"/>
              <a:buChar char="•"/>
            </a:pPr>
            <a:r>
              <a:rPr lang="en-US" sz="2400" b="1" dirty="0" smtClean="0">
                <a:latin typeface="Courier New"/>
                <a:cs typeface="Courier New"/>
              </a:rPr>
              <a:t>Guest Speaker: Kathy Potts, VP and Director of Account Management, The Ramey Agency</a:t>
            </a:r>
          </a:p>
          <a:p>
            <a:endParaRPr lang="en-US" sz="2400" b="1" dirty="0" smtClean="0">
              <a:latin typeface="Courier New"/>
              <a:cs typeface="Courier New"/>
            </a:endParaRPr>
          </a:p>
          <a:p>
            <a:pPr marL="342900" indent="-342900">
              <a:buFont typeface="Arial"/>
              <a:buChar char="•"/>
            </a:pPr>
            <a:r>
              <a:rPr lang="en-US" sz="2400" b="1" dirty="0" smtClean="0">
                <a:latin typeface="Courier New"/>
                <a:cs typeface="Courier New"/>
              </a:rPr>
              <a:t>Guest Speaker: Jamie Clark, Sales Manager, Climate Control, Lexington, KY</a:t>
            </a:r>
            <a:endParaRPr lang="en-US" sz="2400" b="1" dirty="0">
              <a:latin typeface="Courier New"/>
              <a:cs typeface="Courier New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7106" y="1340670"/>
            <a:ext cx="1271677" cy="1255121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67106" y="4369043"/>
            <a:ext cx="1271677" cy="12118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Picture 1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67106" y="2863414"/>
            <a:ext cx="1271677" cy="12716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8689927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IMG_0497.JPG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558800" y="304800"/>
            <a:ext cx="8128000" cy="6183868"/>
          </a:xfrm>
          <a:prstGeom prst="rect">
            <a:avLst/>
          </a:prstGeom>
          <a:solidFill>
            <a:schemeClr val="tx1">
              <a:alpha val="3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58800" y="5987018"/>
            <a:ext cx="66255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chemeClr val="bg1"/>
                </a:solidFill>
                <a:latin typeface="Courier New"/>
                <a:cs typeface="Courier New"/>
              </a:rPr>
              <a:t>Matt, Researching for Retrofit (Lancaster)</a:t>
            </a:r>
            <a:endParaRPr lang="en-US" b="1" dirty="0">
              <a:ln w="3175">
                <a:noFill/>
              </a:ln>
              <a:solidFill>
                <a:schemeClr val="bg1"/>
              </a:solidFill>
              <a:effectLst/>
              <a:latin typeface="Courier New"/>
              <a:cs typeface="Courier New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58800" y="304800"/>
            <a:ext cx="81280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2"/>
            <a:r>
              <a:rPr lang="en-US" sz="4800" dirty="0" smtClean="0">
                <a:solidFill>
                  <a:schemeClr val="bg1"/>
                </a:solidFill>
                <a:latin typeface="Impact"/>
                <a:cs typeface="Impact"/>
              </a:rPr>
              <a:t>“MY BOTTOM LINE ON THE BUDGET: JUST TRIM MY EXPENSE OF MY PROPANE.”</a:t>
            </a:r>
            <a:endParaRPr lang="en-US" sz="4800" dirty="0">
              <a:solidFill>
                <a:schemeClr val="bg1"/>
              </a:solidFill>
              <a:latin typeface="Impact"/>
              <a:cs typeface="Impact"/>
            </a:endParaRPr>
          </a:p>
        </p:txBody>
      </p:sp>
    </p:spTree>
    <p:extLst>
      <p:ext uri="{BB962C8B-B14F-4D97-AF65-F5344CB8AC3E}">
        <p14:creationId xmlns:p14="http://schemas.microsoft.com/office/powerpoint/2010/main" val="42613940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Brent Headshot.png"/>
          <p:cNvPicPr>
            <a:picLocks noChangeAspect="1"/>
          </p:cNvPicPr>
          <p:nvPr/>
        </p:nvPicPr>
        <p:blipFill>
          <a:blip r:embed="rId2"/>
          <a:srcRect r="15450"/>
          <a:stretch>
            <a:fillRect/>
          </a:stretch>
        </p:blipFill>
        <p:spPr>
          <a:xfrm>
            <a:off x="4583875" y="-1"/>
            <a:ext cx="4555928" cy="3918857"/>
          </a:xfrm>
          <a:prstGeom prst="rect">
            <a:avLst/>
          </a:prstGeom>
        </p:spPr>
      </p:pic>
      <p:pic>
        <p:nvPicPr>
          <p:cNvPr id="7" name="Picture 6" descr="DSC01955.JPG"/>
          <p:cNvPicPr>
            <a:picLocks noChangeAspect="1"/>
          </p:cNvPicPr>
          <p:nvPr/>
        </p:nvPicPr>
        <p:blipFill>
          <a:blip r:embed="rId3" cstate="screen"/>
          <a:srcRect/>
          <a:stretch>
            <a:fillRect/>
          </a:stretch>
        </p:blipFill>
        <p:spPr>
          <a:xfrm>
            <a:off x="0" y="0"/>
            <a:ext cx="4711792" cy="4073278"/>
          </a:xfrm>
          <a:prstGeom prst="rect">
            <a:avLst/>
          </a:prstGeom>
        </p:spPr>
      </p:pic>
      <p:sp>
        <p:nvSpPr>
          <p:cNvPr id="3" name="Manual Input 2"/>
          <p:cNvSpPr/>
          <p:nvPr/>
        </p:nvSpPr>
        <p:spPr>
          <a:xfrm>
            <a:off x="-16072" y="3367714"/>
            <a:ext cx="9160072" cy="3490286"/>
          </a:xfrm>
          <a:prstGeom prst="flowChartManualInput">
            <a:avLst/>
          </a:prstGeom>
          <a:solidFill>
            <a:schemeClr val="accent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5" name="Action Button: Movie 4">
            <a:hlinkClick r:id="rId4" highlightClick="1"/>
          </p:cNvPr>
          <p:cNvSpPr/>
          <p:nvPr/>
        </p:nvSpPr>
        <p:spPr>
          <a:xfrm>
            <a:off x="1031123" y="4759070"/>
            <a:ext cx="1042416" cy="1042416"/>
          </a:xfrm>
          <a:prstGeom prst="actionButtonMovi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 Placeholder 4"/>
          <p:cNvSpPr txBox="1">
            <a:spLocks/>
          </p:cNvSpPr>
          <p:nvPr/>
        </p:nvSpPr>
        <p:spPr>
          <a:xfrm>
            <a:off x="3835729" y="4310743"/>
            <a:ext cx="5243851" cy="176322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0000" lnSpcReduction="20000"/>
          </a:bodyPr>
          <a:lstStyle>
            <a:defPPr>
              <a:defRPr lang="en-US"/>
            </a:defPPr>
            <a:lvl1pPr marL="0" algn="ctr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2400" b="1" spc="130" dirty="0" smtClean="0">
                <a:solidFill>
                  <a:schemeClr val="bg1"/>
                </a:solidFill>
                <a:latin typeface="Impact"/>
                <a:cs typeface="Impact"/>
              </a:rPr>
              <a:t>SHOPPERS EXPERIENCE ONE OR MORE NEED STATES INCLUDING:</a:t>
            </a:r>
          </a:p>
          <a:p>
            <a:pPr algn="l"/>
            <a:endParaRPr lang="en-US" sz="2400" b="1" spc="130" dirty="0" smtClean="0">
              <a:solidFill>
                <a:schemeClr val="bg1"/>
              </a:solidFill>
              <a:latin typeface="Impact"/>
              <a:cs typeface="Impact"/>
            </a:endParaRPr>
          </a:p>
          <a:p>
            <a:pPr algn="l">
              <a:buFont typeface="Arial" pitchFamily="34" charset="0"/>
              <a:buChar char="•"/>
            </a:pPr>
            <a:r>
              <a:rPr lang="en-US" sz="2400" b="1" dirty="0" smtClean="0">
                <a:solidFill>
                  <a:schemeClr val="bg1"/>
                </a:solidFill>
                <a:latin typeface="Courier New"/>
                <a:cs typeface="Courier New"/>
              </a:rPr>
              <a:t>Need to control expenses</a:t>
            </a:r>
          </a:p>
          <a:p>
            <a:pPr algn="l">
              <a:buFont typeface="Arial" pitchFamily="34" charset="0"/>
              <a:buChar char="•"/>
            </a:pPr>
            <a:endParaRPr lang="en-US" sz="2400" b="1" dirty="0" smtClean="0">
              <a:solidFill>
                <a:schemeClr val="bg1"/>
              </a:solidFill>
              <a:latin typeface="Courier New"/>
              <a:cs typeface="Courier New"/>
            </a:endParaRPr>
          </a:p>
          <a:p>
            <a:pPr algn="l">
              <a:buFont typeface="Arial" pitchFamily="34" charset="0"/>
              <a:buChar char="•"/>
            </a:pPr>
            <a:r>
              <a:rPr lang="en-US" sz="2400" b="1" dirty="0" smtClean="0">
                <a:solidFill>
                  <a:schemeClr val="bg1"/>
                </a:solidFill>
                <a:latin typeface="Courier New"/>
                <a:cs typeface="Courier New"/>
              </a:rPr>
              <a:t>Looking for an investment</a:t>
            </a:r>
          </a:p>
          <a:p>
            <a:pPr algn="l"/>
            <a:endParaRPr lang="en-US" sz="2400" b="1" dirty="0" smtClean="0">
              <a:solidFill>
                <a:schemeClr val="bg1"/>
              </a:solidFill>
              <a:latin typeface="Courier New"/>
              <a:cs typeface="Courier New"/>
            </a:endParaRPr>
          </a:p>
          <a:p>
            <a:pPr algn="l">
              <a:buFont typeface="Arial" pitchFamily="34" charset="0"/>
              <a:buChar char="•"/>
            </a:pPr>
            <a:r>
              <a:rPr lang="en-US" sz="2400" b="1" dirty="0" smtClean="0">
                <a:solidFill>
                  <a:schemeClr val="bg1"/>
                </a:solidFill>
                <a:latin typeface="Courier New"/>
                <a:cs typeface="Courier New"/>
              </a:rPr>
              <a:t>Keeping home improvement in mind</a:t>
            </a:r>
          </a:p>
          <a:p>
            <a:endParaRPr lang="en-US" sz="2000" dirty="0">
              <a:solidFill>
                <a:schemeClr val="bg1"/>
              </a:solidFill>
            </a:endParaRPr>
          </a:p>
        </p:txBody>
      </p:sp>
      <p:pic>
        <p:nvPicPr>
          <p:cNvPr id="10" name="Picture 9" descr="DSC01955.JPG"/>
          <p:cNvPicPr>
            <a:picLocks noChangeAspect="1"/>
          </p:cNvPicPr>
          <p:nvPr/>
        </p:nvPicPr>
        <p:blipFill>
          <a:blip r:embed="rId5" cstate="screen"/>
          <a:srcRect/>
          <a:stretch>
            <a:fillRect/>
          </a:stretch>
        </p:blipFill>
        <p:spPr>
          <a:xfrm>
            <a:off x="1389798" y="2451335"/>
            <a:ext cx="2578722" cy="2356192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  <p:extLst>
      <p:ext uri="{BB962C8B-B14F-4D97-AF65-F5344CB8AC3E}">
        <p14:creationId xmlns:p14="http://schemas.microsoft.com/office/powerpoint/2010/main" val="104957908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triped Right Arrow 3"/>
          <p:cNvSpPr/>
          <p:nvPr/>
        </p:nvSpPr>
        <p:spPr>
          <a:xfrm>
            <a:off x="4081374" y="2558560"/>
            <a:ext cx="963881" cy="1053440"/>
          </a:xfrm>
          <a:prstGeom prst="stripedRightArrow">
            <a:avLst/>
          </a:prstGeom>
          <a:solidFill>
            <a:srgbClr val="C3E86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 dirty="0">
              <a:solidFill>
                <a:schemeClr val="tx1"/>
              </a:solidFill>
              <a:latin typeface="PrioriSanBlack"/>
              <a:cs typeface="PrioriSanBlack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92280" y="2138382"/>
            <a:ext cx="3633519" cy="2014518"/>
          </a:xfrm>
          <a:prstGeom prst="rect">
            <a:avLst/>
          </a:prstGeom>
          <a:solidFill>
            <a:schemeClr val="accent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Content Placeholder 8"/>
          <p:cNvSpPr txBox="1">
            <a:spLocks/>
          </p:cNvSpPr>
          <p:nvPr/>
        </p:nvSpPr>
        <p:spPr>
          <a:xfrm>
            <a:off x="290423" y="2070400"/>
            <a:ext cx="3633519" cy="201451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ctr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b="1" dirty="0" smtClean="0">
                <a:solidFill>
                  <a:schemeClr val="bg1"/>
                </a:solidFill>
                <a:latin typeface="Impact"/>
                <a:cs typeface="Impact"/>
              </a:rPr>
              <a:t>NEED TO CONTROL EXPENSES</a:t>
            </a:r>
            <a:endParaRPr lang="en-US" sz="2400" b="1" dirty="0">
              <a:solidFill>
                <a:schemeClr val="bg1"/>
              </a:solidFill>
              <a:latin typeface="Impact"/>
              <a:cs typeface="Impact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5227380" y="2138382"/>
            <a:ext cx="3633519" cy="2014518"/>
          </a:xfrm>
          <a:prstGeom prst="rect">
            <a:avLst/>
          </a:prstGeom>
          <a:solidFill>
            <a:srgbClr val="00B3E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Text Placeholder 9"/>
          <p:cNvSpPr txBox="1">
            <a:spLocks/>
          </p:cNvSpPr>
          <p:nvPr/>
        </p:nvSpPr>
        <p:spPr>
          <a:xfrm>
            <a:off x="5227380" y="2541906"/>
            <a:ext cx="3633519" cy="1332510"/>
          </a:xfrm>
          <a:prstGeom prst="rect">
            <a:avLst/>
          </a:prstGeom>
        </p:spPr>
        <p:txBody>
          <a:bodyPr/>
          <a:lstStyle/>
          <a:p>
            <a:pPr marR="0" lvl="0" algn="ctr" fontAlgn="auto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sz="2400" b="1" dirty="0" smtClean="0">
                <a:solidFill>
                  <a:schemeClr val="bg1"/>
                </a:solidFill>
                <a:latin typeface="Impact"/>
                <a:cs typeface="Impact"/>
              </a:rPr>
              <a:t>SHOW THEM</a:t>
            </a:r>
          </a:p>
          <a:p>
            <a:pPr marR="0" lvl="0" algn="ctr" fontAlgn="auto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sz="2400" b="1" dirty="0" smtClean="0">
                <a:solidFill>
                  <a:schemeClr val="bg1"/>
                </a:solidFill>
                <a:latin typeface="Impact"/>
                <a:cs typeface="Impact"/>
              </a:rPr>
              <a:t>HOW MUCH MONEY THEY WILL SAVE</a:t>
            </a:r>
            <a:endParaRPr lang="en-US" sz="2400" b="1" dirty="0">
              <a:solidFill>
                <a:schemeClr val="bg1"/>
              </a:solidFill>
              <a:latin typeface="Impact"/>
              <a:cs typeface="Impact"/>
            </a:endParaRPr>
          </a:p>
        </p:txBody>
      </p:sp>
      <p:sp>
        <p:nvSpPr>
          <p:cNvPr id="13" name="Title 3"/>
          <p:cNvSpPr txBox="1">
            <a:spLocks/>
          </p:cNvSpPr>
          <p:nvPr/>
        </p:nvSpPr>
        <p:spPr>
          <a:xfrm>
            <a:off x="290423" y="984934"/>
            <a:ext cx="3635376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2800" spc="90" dirty="0" smtClean="0">
                <a:solidFill>
                  <a:schemeClr val="accent6"/>
                </a:solidFill>
                <a:latin typeface="Impact"/>
                <a:ea typeface="+mn-ea"/>
                <a:cs typeface="Impact"/>
              </a:rPr>
              <a:t>EVENT </a:t>
            </a:r>
            <a:endParaRPr lang="en-US" sz="2800" spc="90" dirty="0">
              <a:solidFill>
                <a:schemeClr val="accent6"/>
              </a:solidFill>
              <a:latin typeface="Impact"/>
              <a:ea typeface="+mn-ea"/>
              <a:cs typeface="Impact"/>
            </a:endParaRPr>
          </a:p>
        </p:txBody>
      </p:sp>
      <p:sp>
        <p:nvSpPr>
          <p:cNvPr id="15" name="Title 3"/>
          <p:cNvSpPr txBox="1">
            <a:spLocks/>
          </p:cNvSpPr>
          <p:nvPr/>
        </p:nvSpPr>
        <p:spPr>
          <a:xfrm>
            <a:off x="5227380" y="984934"/>
            <a:ext cx="3633519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2800" spc="90" dirty="0" smtClean="0">
                <a:solidFill>
                  <a:schemeClr val="accent6"/>
                </a:solidFill>
                <a:latin typeface="Impact"/>
                <a:ea typeface="+mn-ea"/>
                <a:cs typeface="Impact"/>
              </a:rPr>
              <a:t>ACTION</a:t>
            </a:r>
            <a:endParaRPr lang="en-US" sz="2800" spc="90" dirty="0">
              <a:solidFill>
                <a:schemeClr val="accent6"/>
              </a:solidFill>
              <a:latin typeface="Impact"/>
              <a:ea typeface="+mn-ea"/>
              <a:cs typeface="Impact"/>
            </a:endParaRPr>
          </a:p>
        </p:txBody>
      </p:sp>
    </p:spTree>
    <p:extLst>
      <p:ext uri="{BB962C8B-B14F-4D97-AF65-F5344CB8AC3E}">
        <p14:creationId xmlns:p14="http://schemas.microsoft.com/office/powerpoint/2010/main" val="143274625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3"/>
          <p:cNvSpPr>
            <a:spLocks noGrp="1"/>
          </p:cNvSpPr>
          <p:nvPr>
            <p:ph type="title"/>
          </p:nvPr>
        </p:nvSpPr>
        <p:spPr>
          <a:xfrm>
            <a:off x="457200" y="5694601"/>
            <a:ext cx="6149829" cy="1143000"/>
          </a:xfrm>
        </p:spPr>
        <p:txBody>
          <a:bodyPr>
            <a:normAutofit/>
          </a:bodyPr>
          <a:lstStyle/>
          <a:p>
            <a:pPr algn="l"/>
            <a:r>
              <a:rPr lang="en-US" sz="3200" spc="90" dirty="0" smtClean="0">
                <a:solidFill>
                  <a:schemeClr val="accent6"/>
                </a:solidFill>
                <a:latin typeface="Impact"/>
                <a:ea typeface="+mn-ea"/>
                <a:cs typeface="Impact"/>
              </a:rPr>
              <a:t>4- SHOW THEM HOW TO CALCULATE THEIR SAVINGS</a:t>
            </a:r>
            <a:endParaRPr lang="en-US" sz="3200" spc="90" dirty="0">
              <a:solidFill>
                <a:schemeClr val="accent6"/>
              </a:solidFill>
              <a:latin typeface="Impact"/>
              <a:ea typeface="+mn-ea"/>
              <a:cs typeface="Impact"/>
            </a:endParaRPr>
          </a:p>
        </p:txBody>
      </p:sp>
      <p:pic>
        <p:nvPicPr>
          <p:cNvPr id="3" name="Picture 2" descr="Landing Pag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37273" y="106003"/>
            <a:ext cx="3257354" cy="55885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292436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3"/>
          <p:cNvSpPr>
            <a:spLocks noGrp="1"/>
          </p:cNvSpPr>
          <p:nvPr>
            <p:ph type="title"/>
          </p:nvPr>
        </p:nvSpPr>
        <p:spPr>
          <a:xfrm>
            <a:off x="457200" y="5694601"/>
            <a:ext cx="6149829" cy="1143000"/>
          </a:xfrm>
        </p:spPr>
        <p:txBody>
          <a:bodyPr>
            <a:normAutofit/>
          </a:bodyPr>
          <a:lstStyle/>
          <a:p>
            <a:pPr algn="l"/>
            <a:r>
              <a:rPr lang="en-US" sz="3200" spc="90" dirty="0" smtClean="0">
                <a:solidFill>
                  <a:schemeClr val="accent6"/>
                </a:solidFill>
                <a:latin typeface="Impact"/>
                <a:ea typeface="+mn-ea"/>
                <a:cs typeface="Impact"/>
              </a:rPr>
              <a:t>4- HELP THEM FIND SAVINGS RESOURCES (DSIREUSA.ORG)</a:t>
            </a:r>
            <a:endParaRPr lang="en-US" sz="3200" spc="90" dirty="0">
              <a:solidFill>
                <a:schemeClr val="accent6"/>
              </a:solidFill>
              <a:latin typeface="Impact"/>
              <a:ea typeface="+mn-ea"/>
              <a:cs typeface="Impact"/>
            </a:endParaRPr>
          </a:p>
        </p:txBody>
      </p:sp>
      <p:pic>
        <p:nvPicPr>
          <p:cNvPr id="2" name="Picture 1" descr="Screen Shot 2015-03-06 at 3.38.26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552132"/>
            <a:ext cx="8305800" cy="4464368"/>
          </a:xfrm>
          <a:prstGeom prst="rect">
            <a:avLst/>
          </a:prstGeom>
          <a:ln w="12700" cap="sq">
            <a:solidFill>
              <a:srgbClr val="EA6653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41998876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triped Right Arrow 3"/>
          <p:cNvSpPr/>
          <p:nvPr/>
        </p:nvSpPr>
        <p:spPr>
          <a:xfrm>
            <a:off x="4081374" y="2558560"/>
            <a:ext cx="963881" cy="1053440"/>
          </a:xfrm>
          <a:prstGeom prst="stripedRightArrow">
            <a:avLst/>
          </a:prstGeom>
          <a:solidFill>
            <a:srgbClr val="C3E86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 dirty="0">
              <a:solidFill>
                <a:schemeClr val="tx1"/>
              </a:solidFill>
              <a:latin typeface="PrioriSanBlack"/>
              <a:cs typeface="PrioriSanBlack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92280" y="2138382"/>
            <a:ext cx="3633519" cy="2014518"/>
          </a:xfrm>
          <a:prstGeom prst="rect">
            <a:avLst/>
          </a:prstGeom>
          <a:solidFill>
            <a:schemeClr val="accent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Content Placeholder 8"/>
          <p:cNvSpPr txBox="1">
            <a:spLocks/>
          </p:cNvSpPr>
          <p:nvPr/>
        </p:nvSpPr>
        <p:spPr>
          <a:xfrm>
            <a:off x="290423" y="2070400"/>
            <a:ext cx="3633519" cy="201451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ctr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b="1" dirty="0" smtClean="0">
                <a:solidFill>
                  <a:schemeClr val="bg1"/>
                </a:solidFill>
                <a:latin typeface="Impact"/>
                <a:cs typeface="Impact"/>
              </a:rPr>
              <a:t>LOOKING FOR AN </a:t>
            </a:r>
          </a:p>
          <a:p>
            <a:r>
              <a:rPr lang="en-US" sz="2400" b="1" dirty="0" smtClean="0">
                <a:solidFill>
                  <a:schemeClr val="bg1"/>
                </a:solidFill>
                <a:latin typeface="Impact"/>
                <a:cs typeface="Impact"/>
              </a:rPr>
              <a:t>INVESTMENT</a:t>
            </a:r>
            <a:endParaRPr lang="en-US" sz="2400" b="1" dirty="0">
              <a:solidFill>
                <a:schemeClr val="bg1"/>
              </a:solidFill>
              <a:latin typeface="Impact"/>
              <a:cs typeface="Impact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5227380" y="2138382"/>
            <a:ext cx="3633519" cy="2014518"/>
          </a:xfrm>
          <a:prstGeom prst="rect">
            <a:avLst/>
          </a:prstGeom>
          <a:solidFill>
            <a:srgbClr val="00B3E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Text Placeholder 9"/>
          <p:cNvSpPr txBox="1">
            <a:spLocks/>
          </p:cNvSpPr>
          <p:nvPr/>
        </p:nvSpPr>
        <p:spPr>
          <a:xfrm>
            <a:off x="5227380" y="2705778"/>
            <a:ext cx="3633519" cy="1332510"/>
          </a:xfrm>
          <a:prstGeom prst="rect">
            <a:avLst/>
          </a:prstGeom>
        </p:spPr>
        <p:txBody>
          <a:bodyPr/>
          <a:lstStyle/>
          <a:p>
            <a:pPr marR="0" lvl="0" algn="ctr" fontAlgn="auto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sz="2400" b="1" dirty="0" smtClean="0">
                <a:solidFill>
                  <a:schemeClr val="bg1"/>
                </a:solidFill>
                <a:latin typeface="Impact"/>
                <a:cs typeface="Impact"/>
              </a:rPr>
              <a:t>TALK TO THEM ABOUT INVESTING GEOTHERMAL</a:t>
            </a:r>
            <a:endParaRPr lang="en-US" sz="2400" b="1" dirty="0">
              <a:solidFill>
                <a:schemeClr val="bg1"/>
              </a:solidFill>
              <a:latin typeface="Impact"/>
              <a:cs typeface="Impact"/>
            </a:endParaRPr>
          </a:p>
        </p:txBody>
      </p:sp>
      <p:sp>
        <p:nvSpPr>
          <p:cNvPr id="14" name="Title 3"/>
          <p:cNvSpPr txBox="1">
            <a:spLocks/>
          </p:cNvSpPr>
          <p:nvPr/>
        </p:nvSpPr>
        <p:spPr>
          <a:xfrm>
            <a:off x="290423" y="984934"/>
            <a:ext cx="3635376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2800" spc="90" dirty="0" smtClean="0">
                <a:solidFill>
                  <a:schemeClr val="accent6"/>
                </a:solidFill>
                <a:latin typeface="Impact"/>
                <a:ea typeface="+mn-ea"/>
                <a:cs typeface="Impact"/>
              </a:rPr>
              <a:t>EVENT </a:t>
            </a:r>
            <a:endParaRPr lang="en-US" sz="2800" spc="90" dirty="0">
              <a:solidFill>
                <a:schemeClr val="accent6"/>
              </a:solidFill>
              <a:latin typeface="Impact"/>
              <a:ea typeface="+mn-ea"/>
              <a:cs typeface="Impact"/>
            </a:endParaRPr>
          </a:p>
        </p:txBody>
      </p:sp>
      <p:sp>
        <p:nvSpPr>
          <p:cNvPr id="15" name="Title 3"/>
          <p:cNvSpPr txBox="1">
            <a:spLocks/>
          </p:cNvSpPr>
          <p:nvPr/>
        </p:nvSpPr>
        <p:spPr>
          <a:xfrm>
            <a:off x="5227380" y="984934"/>
            <a:ext cx="3633519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2800" spc="90" dirty="0" smtClean="0">
                <a:solidFill>
                  <a:schemeClr val="accent6"/>
                </a:solidFill>
                <a:latin typeface="Impact"/>
                <a:ea typeface="+mn-ea"/>
                <a:cs typeface="Impact"/>
              </a:rPr>
              <a:t>ACTION</a:t>
            </a:r>
            <a:endParaRPr lang="en-US" sz="2800" spc="90" dirty="0">
              <a:solidFill>
                <a:schemeClr val="accent6"/>
              </a:solidFill>
              <a:latin typeface="Impact"/>
              <a:ea typeface="+mn-ea"/>
              <a:cs typeface="Impact"/>
            </a:endParaRPr>
          </a:p>
        </p:txBody>
      </p:sp>
    </p:spTree>
    <p:extLst>
      <p:ext uri="{BB962C8B-B14F-4D97-AF65-F5344CB8AC3E}">
        <p14:creationId xmlns:p14="http://schemas.microsoft.com/office/powerpoint/2010/main" val="281977467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3"/>
          <p:cNvSpPr>
            <a:spLocks noGrp="1"/>
          </p:cNvSpPr>
          <p:nvPr>
            <p:ph type="title"/>
          </p:nvPr>
        </p:nvSpPr>
        <p:spPr>
          <a:xfrm>
            <a:off x="457200" y="5694601"/>
            <a:ext cx="6149829" cy="1143000"/>
          </a:xfrm>
        </p:spPr>
        <p:txBody>
          <a:bodyPr>
            <a:normAutofit/>
          </a:bodyPr>
          <a:lstStyle/>
          <a:p>
            <a:pPr algn="l"/>
            <a:r>
              <a:rPr lang="en-US" sz="3200" spc="90" dirty="0" smtClean="0">
                <a:solidFill>
                  <a:schemeClr val="accent6"/>
                </a:solidFill>
                <a:latin typeface="Impact"/>
                <a:ea typeface="+mn-ea"/>
                <a:cs typeface="Impact"/>
              </a:rPr>
              <a:t>5- SHOW THAT GEOTHERMAL IS </a:t>
            </a:r>
            <a:br>
              <a:rPr lang="en-US" sz="3200" spc="90" dirty="0" smtClean="0">
                <a:solidFill>
                  <a:schemeClr val="accent6"/>
                </a:solidFill>
                <a:latin typeface="Impact"/>
                <a:ea typeface="+mn-ea"/>
                <a:cs typeface="Impact"/>
              </a:rPr>
            </a:br>
            <a:r>
              <a:rPr lang="en-US" sz="3200" spc="90" dirty="0" smtClean="0">
                <a:solidFill>
                  <a:schemeClr val="accent6"/>
                </a:solidFill>
                <a:latin typeface="Impact"/>
                <a:ea typeface="+mn-ea"/>
                <a:cs typeface="Impact"/>
              </a:rPr>
              <a:t>AN INVESTMENT</a:t>
            </a:r>
            <a:endParaRPr lang="en-US" sz="3200" spc="90" dirty="0">
              <a:solidFill>
                <a:schemeClr val="accent6"/>
              </a:solidFill>
              <a:latin typeface="Impact"/>
              <a:ea typeface="+mn-ea"/>
              <a:cs typeface="Impact"/>
            </a:endParaRPr>
          </a:p>
        </p:txBody>
      </p:sp>
      <p:pic>
        <p:nvPicPr>
          <p:cNvPr id="5" name="Picture 4" descr="8837-2 ClimateMasters WhyPayFuel SusquehannaStyle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8655" y="49310"/>
            <a:ext cx="4747630" cy="56452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342770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triped Right Arrow 3"/>
          <p:cNvSpPr/>
          <p:nvPr/>
        </p:nvSpPr>
        <p:spPr>
          <a:xfrm>
            <a:off x="4081374" y="2558560"/>
            <a:ext cx="963881" cy="1053440"/>
          </a:xfrm>
          <a:prstGeom prst="stripedRightArrow">
            <a:avLst/>
          </a:prstGeom>
          <a:solidFill>
            <a:srgbClr val="C3E86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 dirty="0">
              <a:solidFill>
                <a:schemeClr val="tx1"/>
              </a:solidFill>
              <a:latin typeface="PrioriSanBlack"/>
              <a:cs typeface="PrioriSanBlack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92280" y="2138382"/>
            <a:ext cx="3633519" cy="2014518"/>
          </a:xfrm>
          <a:prstGeom prst="rect">
            <a:avLst/>
          </a:prstGeom>
          <a:solidFill>
            <a:schemeClr val="accent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Content Placeholder 8"/>
          <p:cNvSpPr txBox="1">
            <a:spLocks/>
          </p:cNvSpPr>
          <p:nvPr/>
        </p:nvSpPr>
        <p:spPr>
          <a:xfrm>
            <a:off x="290423" y="2070400"/>
            <a:ext cx="3633519" cy="201451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ctr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b="1" dirty="0" smtClean="0">
                <a:solidFill>
                  <a:schemeClr val="bg1"/>
                </a:solidFill>
                <a:latin typeface="Impact"/>
                <a:cs typeface="Impact"/>
              </a:rPr>
              <a:t>GEOTHERMAL CONSUMERS REQUIRE A LONG LEAD</a:t>
            </a:r>
            <a:endParaRPr lang="en-US" sz="2400" b="1" dirty="0">
              <a:solidFill>
                <a:schemeClr val="bg1"/>
              </a:solidFill>
              <a:latin typeface="Impact"/>
              <a:cs typeface="Impact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5227380" y="2138382"/>
            <a:ext cx="3633519" cy="2014518"/>
          </a:xfrm>
          <a:prstGeom prst="rect">
            <a:avLst/>
          </a:prstGeom>
          <a:solidFill>
            <a:srgbClr val="00B3E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Text Placeholder 9"/>
          <p:cNvSpPr txBox="1">
            <a:spLocks/>
          </p:cNvSpPr>
          <p:nvPr/>
        </p:nvSpPr>
        <p:spPr>
          <a:xfrm>
            <a:off x="5227380" y="2675052"/>
            <a:ext cx="3633519" cy="1332510"/>
          </a:xfrm>
          <a:prstGeom prst="rect">
            <a:avLst/>
          </a:prstGeom>
        </p:spPr>
        <p:txBody>
          <a:bodyPr/>
          <a:lstStyle/>
          <a:p>
            <a:pPr marR="0" lvl="0" algn="ctr" fontAlgn="auto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sz="2400" b="1" dirty="0" smtClean="0">
                <a:solidFill>
                  <a:schemeClr val="bg1"/>
                </a:solidFill>
                <a:latin typeface="Impact"/>
                <a:cs typeface="Impact"/>
              </a:rPr>
              <a:t>BE VISIBLE AND STAY </a:t>
            </a:r>
          </a:p>
          <a:p>
            <a:pPr marR="0" lvl="0" algn="ctr" fontAlgn="auto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sz="2400" b="1" dirty="0" smtClean="0">
                <a:solidFill>
                  <a:schemeClr val="bg1"/>
                </a:solidFill>
                <a:latin typeface="Impact"/>
                <a:cs typeface="Impact"/>
              </a:rPr>
              <a:t>TOP OF MIND</a:t>
            </a:r>
            <a:endParaRPr lang="en-US" sz="2400" b="1" dirty="0">
              <a:solidFill>
                <a:schemeClr val="bg1"/>
              </a:solidFill>
              <a:latin typeface="Impact"/>
              <a:cs typeface="Impact"/>
            </a:endParaRPr>
          </a:p>
        </p:txBody>
      </p:sp>
      <p:sp>
        <p:nvSpPr>
          <p:cNvPr id="14" name="Title 3"/>
          <p:cNvSpPr txBox="1">
            <a:spLocks/>
          </p:cNvSpPr>
          <p:nvPr/>
        </p:nvSpPr>
        <p:spPr>
          <a:xfrm>
            <a:off x="290423" y="984934"/>
            <a:ext cx="3635376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2800" spc="90" dirty="0" smtClean="0">
                <a:solidFill>
                  <a:schemeClr val="accent6"/>
                </a:solidFill>
                <a:latin typeface="Impact"/>
                <a:ea typeface="+mn-ea"/>
                <a:cs typeface="Impact"/>
              </a:rPr>
              <a:t>EVENT </a:t>
            </a:r>
            <a:endParaRPr lang="en-US" sz="2800" spc="90" dirty="0">
              <a:solidFill>
                <a:schemeClr val="accent6"/>
              </a:solidFill>
              <a:latin typeface="Impact"/>
              <a:ea typeface="+mn-ea"/>
              <a:cs typeface="Impact"/>
            </a:endParaRPr>
          </a:p>
        </p:txBody>
      </p:sp>
      <p:sp>
        <p:nvSpPr>
          <p:cNvPr id="15" name="Title 3"/>
          <p:cNvSpPr txBox="1">
            <a:spLocks/>
          </p:cNvSpPr>
          <p:nvPr/>
        </p:nvSpPr>
        <p:spPr>
          <a:xfrm>
            <a:off x="5227380" y="984934"/>
            <a:ext cx="3633519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2800" spc="90" dirty="0" smtClean="0">
                <a:solidFill>
                  <a:schemeClr val="accent6"/>
                </a:solidFill>
                <a:latin typeface="Impact"/>
                <a:ea typeface="+mn-ea"/>
                <a:cs typeface="Impact"/>
              </a:rPr>
              <a:t>ACTION</a:t>
            </a:r>
            <a:endParaRPr lang="en-US" sz="2800" spc="90" dirty="0">
              <a:solidFill>
                <a:schemeClr val="accent6"/>
              </a:solidFill>
              <a:latin typeface="Impact"/>
              <a:ea typeface="+mn-ea"/>
              <a:cs typeface="Impact"/>
            </a:endParaRPr>
          </a:p>
        </p:txBody>
      </p:sp>
    </p:spTree>
    <p:extLst>
      <p:ext uri="{BB962C8B-B14F-4D97-AF65-F5344CB8AC3E}">
        <p14:creationId xmlns:p14="http://schemas.microsoft.com/office/powerpoint/2010/main" val="42091731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3"/>
          <p:cNvSpPr>
            <a:spLocks noGrp="1"/>
          </p:cNvSpPr>
          <p:nvPr>
            <p:ph type="title"/>
          </p:nvPr>
        </p:nvSpPr>
        <p:spPr>
          <a:xfrm>
            <a:off x="457200" y="5694601"/>
            <a:ext cx="6149829" cy="1143000"/>
          </a:xfrm>
        </p:spPr>
        <p:txBody>
          <a:bodyPr>
            <a:normAutofit/>
          </a:bodyPr>
          <a:lstStyle/>
          <a:p>
            <a:pPr algn="l"/>
            <a:r>
              <a:rPr lang="en-US" sz="2800" spc="90" dirty="0" smtClean="0">
                <a:solidFill>
                  <a:schemeClr val="accent6"/>
                </a:solidFill>
                <a:latin typeface="Impact"/>
                <a:ea typeface="+mn-ea"/>
                <a:cs typeface="Impact"/>
              </a:rPr>
              <a:t>6- BE VISIBLE AND STAY TOP OF MIND</a:t>
            </a:r>
            <a:endParaRPr lang="en-US" sz="2800" spc="90" dirty="0">
              <a:solidFill>
                <a:schemeClr val="accent6"/>
              </a:solidFill>
              <a:latin typeface="Impact"/>
              <a:ea typeface="+mn-ea"/>
              <a:cs typeface="Impact"/>
            </a:endParaRPr>
          </a:p>
        </p:txBody>
      </p:sp>
      <p:pic>
        <p:nvPicPr>
          <p:cNvPr id="4" name="Picture 3" descr="Caddo Lobby Flyer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3252" y="179588"/>
            <a:ext cx="4109888" cy="5318678"/>
          </a:xfrm>
          <a:prstGeom prst="rect">
            <a:avLst/>
          </a:prstGeom>
        </p:spPr>
      </p:pic>
      <p:pic>
        <p:nvPicPr>
          <p:cNvPr id="5" name="Picture 4" descr="Caddo Lobby Flyer.pd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67088" y="179588"/>
            <a:ext cx="4327958" cy="56008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222263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3"/>
          <p:cNvSpPr>
            <a:spLocks noGrp="1"/>
          </p:cNvSpPr>
          <p:nvPr>
            <p:ph type="title"/>
          </p:nvPr>
        </p:nvSpPr>
        <p:spPr>
          <a:xfrm>
            <a:off x="457200" y="5694601"/>
            <a:ext cx="6149829" cy="1143000"/>
          </a:xfrm>
        </p:spPr>
        <p:txBody>
          <a:bodyPr>
            <a:normAutofit/>
          </a:bodyPr>
          <a:lstStyle/>
          <a:p>
            <a:pPr algn="l"/>
            <a:r>
              <a:rPr lang="en-US" sz="2800" spc="90" dirty="0" smtClean="0">
                <a:solidFill>
                  <a:schemeClr val="accent6"/>
                </a:solidFill>
                <a:latin typeface="Impact"/>
                <a:ea typeface="+mn-ea"/>
                <a:cs typeface="Impact"/>
              </a:rPr>
              <a:t>6- BE VISIBLE AND STAY TOP OF MIND</a:t>
            </a:r>
            <a:endParaRPr lang="en-US" sz="2800" spc="90" dirty="0">
              <a:solidFill>
                <a:schemeClr val="accent6"/>
              </a:solidFill>
              <a:latin typeface="Impact"/>
              <a:ea typeface="+mn-ea"/>
              <a:cs typeface="Impact"/>
            </a:endParaRPr>
          </a:p>
        </p:txBody>
      </p:sp>
      <p:pic>
        <p:nvPicPr>
          <p:cNvPr id="2" name="Picture 1" descr="climatemastersign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6900" y="271701"/>
            <a:ext cx="5422900" cy="5422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077475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197670"/>
            <a:ext cx="8229600" cy="1143000"/>
          </a:xfrm>
        </p:spPr>
        <p:txBody>
          <a:bodyPr>
            <a:normAutofit/>
          </a:bodyPr>
          <a:lstStyle/>
          <a:p>
            <a:pPr algn="l"/>
            <a:r>
              <a:rPr lang="en-US" sz="2800" spc="90" dirty="0">
                <a:solidFill>
                  <a:schemeClr val="accent6"/>
                </a:solidFill>
                <a:latin typeface="Impact"/>
                <a:ea typeface="+mn-ea"/>
                <a:cs typeface="Impact"/>
              </a:rPr>
              <a:t>WHAT WE WILL DISCUSS TODAY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57199" y="1417637"/>
            <a:ext cx="8138353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/>
              <a:buChar char="•"/>
            </a:pPr>
            <a:r>
              <a:rPr lang="en-US" sz="2400" b="1" dirty="0" smtClean="0">
                <a:latin typeface="Courier New"/>
                <a:cs typeface="Courier New"/>
              </a:rPr>
              <a:t>Who is the geothermal customer? </a:t>
            </a:r>
          </a:p>
          <a:p>
            <a:endParaRPr lang="en-US" sz="2400" b="1" dirty="0" smtClean="0">
              <a:latin typeface="Courier New"/>
              <a:cs typeface="Courier New"/>
            </a:endParaRPr>
          </a:p>
          <a:p>
            <a:pPr marL="342900" indent="-342900">
              <a:buFont typeface="Arial"/>
              <a:buChar char="•"/>
            </a:pPr>
            <a:r>
              <a:rPr lang="en-US" sz="2400" b="1" dirty="0" smtClean="0">
                <a:latin typeface="Courier New"/>
                <a:cs typeface="Courier New"/>
              </a:rPr>
              <a:t>How are they different from regular HVAC customers?</a:t>
            </a:r>
          </a:p>
          <a:p>
            <a:endParaRPr lang="en-US" sz="2400" b="1" dirty="0" smtClean="0">
              <a:latin typeface="Courier New"/>
              <a:cs typeface="Courier New"/>
            </a:endParaRPr>
          </a:p>
          <a:p>
            <a:pPr marL="342900" indent="-342900">
              <a:buFont typeface="Arial"/>
              <a:buChar char="•"/>
            </a:pPr>
            <a:r>
              <a:rPr lang="en-US" sz="2400" b="1" dirty="0" smtClean="0">
                <a:latin typeface="Courier New"/>
                <a:cs typeface="Courier New"/>
              </a:rPr>
              <a:t>What are six key things you can do to increase geothermal sales? </a:t>
            </a:r>
            <a:endParaRPr lang="en-US" sz="2400" b="1" dirty="0">
              <a:latin typeface="Courier New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225277208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3"/>
          <p:cNvSpPr>
            <a:spLocks noGrp="1"/>
          </p:cNvSpPr>
          <p:nvPr>
            <p:ph type="title"/>
          </p:nvPr>
        </p:nvSpPr>
        <p:spPr>
          <a:xfrm>
            <a:off x="457200" y="197670"/>
            <a:ext cx="8229600" cy="1143000"/>
          </a:xfrm>
        </p:spPr>
        <p:txBody>
          <a:bodyPr>
            <a:normAutofit/>
          </a:bodyPr>
          <a:lstStyle/>
          <a:p>
            <a:pPr algn="l"/>
            <a:r>
              <a:rPr lang="en-US" sz="2800" spc="90" dirty="0" smtClean="0">
                <a:solidFill>
                  <a:schemeClr val="accent6"/>
                </a:solidFill>
                <a:latin typeface="Impact"/>
                <a:ea typeface="+mn-ea"/>
                <a:cs typeface="Impact"/>
              </a:rPr>
              <a:t>6 WAYS TO INCREASE GEOTHERMAL SALES</a:t>
            </a:r>
            <a:endParaRPr lang="en-US" sz="2800" spc="90" dirty="0">
              <a:solidFill>
                <a:schemeClr val="accent6"/>
              </a:solidFill>
              <a:latin typeface="Impact"/>
              <a:ea typeface="+mn-ea"/>
              <a:cs typeface="Impact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57199" y="1206561"/>
            <a:ext cx="8138353" cy="41549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en-US" sz="2400" b="1" dirty="0" smtClean="0">
                <a:latin typeface="Courier New"/>
                <a:cs typeface="Courier New"/>
              </a:rPr>
              <a:t>Own the search terms for your area</a:t>
            </a:r>
          </a:p>
          <a:p>
            <a:pPr marL="457200" indent="-457200">
              <a:buFont typeface="+mj-lt"/>
              <a:buAutoNum type="arabicPeriod"/>
            </a:pPr>
            <a:endParaRPr lang="en-US" sz="2400" b="1" dirty="0" smtClean="0">
              <a:latin typeface="Courier New"/>
              <a:cs typeface="Courier New"/>
            </a:endParaRPr>
          </a:p>
          <a:p>
            <a:pPr marL="457200" indent="-457200">
              <a:buFont typeface="+mj-lt"/>
              <a:buAutoNum type="arabicPeriod"/>
            </a:pPr>
            <a:r>
              <a:rPr lang="en-US" sz="2400" b="1" dirty="0" smtClean="0">
                <a:latin typeface="Courier New"/>
                <a:cs typeface="Courier New"/>
              </a:rPr>
              <a:t>Search for gas and propane customers and talk to them about the freedom from high bills with geothermal</a:t>
            </a:r>
          </a:p>
          <a:p>
            <a:pPr marL="457200" indent="-457200">
              <a:buFont typeface="+mj-lt"/>
              <a:buAutoNum type="arabicPeriod"/>
            </a:pPr>
            <a:endParaRPr lang="en-US" sz="2400" b="1" dirty="0" smtClean="0">
              <a:latin typeface="Courier New"/>
              <a:cs typeface="Courier New"/>
            </a:endParaRPr>
          </a:p>
          <a:p>
            <a:pPr marL="457200" indent="-457200">
              <a:buFont typeface="+mj-lt"/>
              <a:buAutoNum type="arabicPeriod"/>
            </a:pPr>
            <a:r>
              <a:rPr lang="en-US" sz="2400" b="1" dirty="0" smtClean="0">
                <a:latin typeface="Courier New"/>
                <a:cs typeface="Courier New"/>
              </a:rPr>
              <a:t>Partner with the right builders and developers</a:t>
            </a:r>
          </a:p>
          <a:p>
            <a:pPr marL="342900" indent="-342900">
              <a:buFont typeface="Arial"/>
              <a:buChar char="•"/>
            </a:pPr>
            <a:endParaRPr lang="en-US" sz="2400" b="1" dirty="0" smtClean="0">
              <a:latin typeface="Courier New"/>
              <a:cs typeface="Courier New"/>
            </a:endParaRPr>
          </a:p>
          <a:p>
            <a:pPr marL="342900" indent="-342900">
              <a:buFont typeface="Arial"/>
              <a:buChar char="•"/>
            </a:pPr>
            <a:endParaRPr lang="en-US" sz="2400" b="1" dirty="0" smtClean="0">
              <a:latin typeface="Courier New"/>
              <a:cs typeface="Courier New"/>
            </a:endParaRPr>
          </a:p>
          <a:p>
            <a:pPr marL="342900" indent="-342900">
              <a:buFont typeface="Arial"/>
              <a:buChar char="•"/>
            </a:pPr>
            <a:endParaRPr lang="en-US" sz="2400" b="1" dirty="0">
              <a:latin typeface="Courier New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350718780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3"/>
          <p:cNvSpPr>
            <a:spLocks noGrp="1"/>
          </p:cNvSpPr>
          <p:nvPr>
            <p:ph type="title"/>
          </p:nvPr>
        </p:nvSpPr>
        <p:spPr>
          <a:xfrm>
            <a:off x="457200" y="197670"/>
            <a:ext cx="8229600" cy="1143000"/>
          </a:xfrm>
        </p:spPr>
        <p:txBody>
          <a:bodyPr>
            <a:normAutofit/>
          </a:bodyPr>
          <a:lstStyle/>
          <a:p>
            <a:pPr algn="l"/>
            <a:r>
              <a:rPr lang="en-US" sz="2800" spc="90" dirty="0" smtClean="0">
                <a:solidFill>
                  <a:schemeClr val="accent6"/>
                </a:solidFill>
                <a:latin typeface="Impact"/>
                <a:ea typeface="+mn-ea"/>
                <a:cs typeface="Impact"/>
              </a:rPr>
              <a:t>6 WAYS TO INCREASE GEOTHERMAL SALES</a:t>
            </a:r>
            <a:endParaRPr lang="en-US" sz="2800" spc="90" dirty="0">
              <a:solidFill>
                <a:schemeClr val="accent6"/>
              </a:solidFill>
              <a:latin typeface="Impact"/>
              <a:ea typeface="+mn-ea"/>
              <a:cs typeface="Impact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57199" y="1301025"/>
            <a:ext cx="8138353" cy="41549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+mj-lt"/>
              <a:buAutoNum type="arabicPeriod" startAt="4"/>
            </a:pPr>
            <a:r>
              <a:rPr lang="en-US" sz="2400" b="1" dirty="0" smtClean="0">
                <a:latin typeface="Courier New"/>
                <a:cs typeface="Courier New"/>
              </a:rPr>
              <a:t>Prove lower bill costs by showing customers the energy savings calculator.</a:t>
            </a:r>
          </a:p>
          <a:p>
            <a:pPr marL="457200" indent="-457200">
              <a:buFont typeface="+mj-lt"/>
              <a:buAutoNum type="arabicPeriod" startAt="4"/>
            </a:pPr>
            <a:endParaRPr lang="en-US" sz="2400" b="1" dirty="0" smtClean="0">
              <a:latin typeface="Courier New"/>
              <a:cs typeface="Courier New"/>
            </a:endParaRPr>
          </a:p>
          <a:p>
            <a:pPr marL="457200" indent="-457200">
              <a:buFont typeface="+mj-lt"/>
              <a:buAutoNum type="arabicPeriod" startAt="4"/>
            </a:pPr>
            <a:r>
              <a:rPr lang="en-US" sz="2400" b="1" dirty="0" smtClean="0">
                <a:latin typeface="Courier New"/>
                <a:cs typeface="Courier New"/>
              </a:rPr>
              <a:t>Explain how geothermal energy is an investment.</a:t>
            </a:r>
          </a:p>
          <a:p>
            <a:endParaRPr lang="en-US" sz="2400" b="1" dirty="0" smtClean="0">
              <a:latin typeface="Courier New"/>
              <a:cs typeface="Courier New"/>
            </a:endParaRPr>
          </a:p>
          <a:p>
            <a:pPr marL="457200" indent="-457200">
              <a:buFont typeface="+mj-lt"/>
              <a:buAutoNum type="arabicPeriod" startAt="4"/>
            </a:pPr>
            <a:r>
              <a:rPr lang="en-US" sz="2400" b="1" dirty="0" smtClean="0">
                <a:latin typeface="Courier New"/>
                <a:cs typeface="Courier New"/>
              </a:rPr>
              <a:t>Be visible- stay on the top of the consumer’s mind.</a:t>
            </a:r>
          </a:p>
          <a:p>
            <a:pPr marL="342900" indent="-342900">
              <a:buFont typeface="Arial"/>
              <a:buChar char="•"/>
            </a:pPr>
            <a:endParaRPr lang="en-US" sz="2400" b="1" dirty="0" smtClean="0">
              <a:latin typeface="Courier New"/>
              <a:cs typeface="Courier New"/>
            </a:endParaRPr>
          </a:p>
          <a:p>
            <a:pPr marL="342900" indent="-342900">
              <a:buFont typeface="Arial"/>
              <a:buChar char="•"/>
            </a:pPr>
            <a:endParaRPr lang="en-US" sz="2400" b="1" dirty="0" smtClean="0">
              <a:latin typeface="Courier New"/>
              <a:cs typeface="Courier New"/>
            </a:endParaRPr>
          </a:p>
          <a:p>
            <a:pPr marL="342900" indent="-342900">
              <a:buFont typeface="Arial"/>
              <a:buChar char="•"/>
            </a:pPr>
            <a:endParaRPr lang="en-US" sz="2400" b="1" dirty="0">
              <a:latin typeface="Courier New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119720365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3"/>
          <p:cNvSpPr>
            <a:spLocks noGrp="1"/>
          </p:cNvSpPr>
          <p:nvPr>
            <p:ph type="title"/>
          </p:nvPr>
        </p:nvSpPr>
        <p:spPr>
          <a:xfrm>
            <a:off x="457200" y="197670"/>
            <a:ext cx="8229600" cy="1143000"/>
          </a:xfrm>
        </p:spPr>
        <p:txBody>
          <a:bodyPr>
            <a:normAutofit/>
          </a:bodyPr>
          <a:lstStyle/>
          <a:p>
            <a:pPr algn="l"/>
            <a:r>
              <a:rPr lang="en-US" sz="2800" spc="90" dirty="0" smtClean="0">
                <a:solidFill>
                  <a:schemeClr val="accent6"/>
                </a:solidFill>
                <a:latin typeface="Impact"/>
                <a:ea typeface="+mn-ea"/>
                <a:cs typeface="Impact"/>
              </a:rPr>
              <a:t>FOR MORE INFORMATION</a:t>
            </a:r>
            <a:endParaRPr lang="en-US" sz="2800" spc="90" dirty="0">
              <a:solidFill>
                <a:schemeClr val="accent6"/>
              </a:solidFill>
              <a:latin typeface="Impact"/>
              <a:ea typeface="+mn-ea"/>
              <a:cs typeface="Impact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57199" y="1301025"/>
            <a:ext cx="8138353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en-US" sz="2400" b="1" dirty="0" smtClean="0">
                <a:latin typeface="Courier New"/>
                <a:cs typeface="Courier New"/>
              </a:rPr>
              <a:t>A recording of today’s webinar is available online at </a:t>
            </a:r>
            <a:r>
              <a:rPr lang="en-US" sz="2400" b="1" dirty="0" err="1" smtClean="0">
                <a:latin typeface="Courier New"/>
                <a:cs typeface="Courier New"/>
              </a:rPr>
              <a:t>CMDealernet.com</a:t>
            </a:r>
            <a:r>
              <a:rPr lang="en-US" sz="2400" b="1" dirty="0" smtClean="0">
                <a:latin typeface="Courier New"/>
                <a:cs typeface="Courier New"/>
              </a:rPr>
              <a:t>/</a:t>
            </a:r>
            <a:r>
              <a:rPr lang="en-US" sz="2400" b="1" dirty="0" err="1" smtClean="0">
                <a:latin typeface="Courier New"/>
                <a:cs typeface="Courier New"/>
              </a:rPr>
              <a:t>GeoElite</a:t>
            </a:r>
            <a:endParaRPr lang="en-US" sz="2400" b="1" dirty="0" smtClean="0">
              <a:latin typeface="Courier New"/>
              <a:cs typeface="Courier New"/>
            </a:endParaRPr>
          </a:p>
          <a:p>
            <a:pPr marL="457200" indent="-457200">
              <a:buFont typeface="+mj-lt"/>
              <a:buAutoNum type="arabicPeriod"/>
            </a:pPr>
            <a:endParaRPr lang="en-US" sz="2400" b="1" dirty="0" smtClean="0">
              <a:latin typeface="Courier New"/>
              <a:cs typeface="Courier New"/>
            </a:endParaRPr>
          </a:p>
          <a:p>
            <a:pPr marL="457200" indent="-457200">
              <a:buFont typeface="+mj-lt"/>
              <a:buAutoNum type="arabicPeriod"/>
            </a:pPr>
            <a:r>
              <a:rPr lang="en-US" sz="2400" b="1" dirty="0" smtClean="0">
                <a:latin typeface="Courier New"/>
                <a:cs typeface="Courier New"/>
              </a:rPr>
              <a:t>Additional marketing pieces can be downloaded at </a:t>
            </a:r>
            <a:r>
              <a:rPr lang="en-US" sz="2400" b="1" dirty="0" err="1" smtClean="0">
                <a:latin typeface="Courier New"/>
                <a:cs typeface="Courier New"/>
              </a:rPr>
              <a:t>CMDealernet.com</a:t>
            </a:r>
            <a:r>
              <a:rPr lang="en-US" sz="2400" b="1" dirty="0" smtClean="0">
                <a:latin typeface="Courier New"/>
                <a:cs typeface="Courier New"/>
              </a:rPr>
              <a:t>/</a:t>
            </a:r>
            <a:r>
              <a:rPr lang="en-US" sz="2400" b="1" dirty="0" err="1" smtClean="0">
                <a:latin typeface="Courier New"/>
                <a:cs typeface="Courier New"/>
              </a:rPr>
              <a:t>GeoElite</a:t>
            </a:r>
            <a:endParaRPr lang="en-US" sz="2400" b="1" dirty="0" smtClean="0">
              <a:latin typeface="Courier New"/>
              <a:cs typeface="Courier New"/>
            </a:endParaRPr>
          </a:p>
          <a:p>
            <a:pPr marL="457200" indent="-457200">
              <a:buFont typeface="+mj-lt"/>
              <a:buAutoNum type="arabicPeriod"/>
            </a:pPr>
            <a:endParaRPr lang="en-US" sz="2400" b="1" dirty="0" smtClean="0">
              <a:latin typeface="Courier New"/>
              <a:cs typeface="Courier New"/>
            </a:endParaRPr>
          </a:p>
          <a:p>
            <a:endParaRPr lang="en-US" sz="2400" b="1" dirty="0" smtClean="0">
              <a:latin typeface="Courier New"/>
              <a:cs typeface="Courier New"/>
            </a:endParaRPr>
          </a:p>
          <a:p>
            <a:pPr marL="457200" indent="-457200">
              <a:buFont typeface="+mj-lt"/>
              <a:buAutoNum type="arabicPeriod"/>
            </a:pPr>
            <a:endParaRPr lang="en-US" sz="2400" b="1" dirty="0">
              <a:latin typeface="Courier New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120476483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525997" y="4297274"/>
            <a:ext cx="822350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dirty="0" smtClean="0">
                <a:solidFill>
                  <a:schemeClr val="bg1"/>
                </a:solidFill>
                <a:latin typeface="Impact"/>
                <a:cs typeface="Impact"/>
              </a:rPr>
              <a:t>WHO IS THE </a:t>
            </a:r>
          </a:p>
          <a:p>
            <a:r>
              <a:rPr lang="en-US" sz="6000" dirty="0" smtClean="0">
                <a:solidFill>
                  <a:schemeClr val="bg1"/>
                </a:solidFill>
                <a:latin typeface="Impact"/>
                <a:cs typeface="Impact"/>
              </a:rPr>
              <a:t>GEOTHERMAL CUSTOMER?</a:t>
            </a:r>
            <a:endParaRPr lang="en-US" sz="6000" dirty="0">
              <a:solidFill>
                <a:schemeClr val="bg1"/>
              </a:solidFill>
              <a:latin typeface="Impact"/>
              <a:cs typeface="Impact"/>
            </a:endParaRPr>
          </a:p>
        </p:txBody>
      </p:sp>
    </p:spTree>
    <p:extLst>
      <p:ext uri="{BB962C8B-B14F-4D97-AF65-F5344CB8AC3E}">
        <p14:creationId xmlns:p14="http://schemas.microsoft.com/office/powerpoint/2010/main" val="157815711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3"/>
          <p:cNvSpPr>
            <a:spLocks noGrp="1"/>
          </p:cNvSpPr>
          <p:nvPr>
            <p:ph type="title"/>
          </p:nvPr>
        </p:nvSpPr>
        <p:spPr>
          <a:xfrm>
            <a:off x="457200" y="197670"/>
            <a:ext cx="8229600" cy="1143000"/>
          </a:xfrm>
        </p:spPr>
        <p:txBody>
          <a:bodyPr>
            <a:normAutofit/>
          </a:bodyPr>
          <a:lstStyle/>
          <a:p>
            <a:pPr algn="l"/>
            <a:r>
              <a:rPr lang="en-US" sz="2800" spc="90" dirty="0" smtClean="0">
                <a:solidFill>
                  <a:schemeClr val="accent6"/>
                </a:solidFill>
                <a:latin typeface="Impact"/>
                <a:ea typeface="+mn-ea"/>
                <a:cs typeface="Impact"/>
              </a:rPr>
              <a:t>WHO BUYS GEOTHERMAL?</a:t>
            </a:r>
            <a:endParaRPr lang="en-US" sz="2800" spc="90" dirty="0">
              <a:solidFill>
                <a:schemeClr val="accent6"/>
              </a:solidFill>
              <a:latin typeface="Impact"/>
              <a:ea typeface="+mn-ea"/>
              <a:cs typeface="Impact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57199" y="1417637"/>
            <a:ext cx="8138353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/>
              <a:buChar char="•"/>
            </a:pPr>
            <a:r>
              <a:rPr lang="en-US" sz="2400" b="1" dirty="0" smtClean="0">
                <a:latin typeface="Courier New"/>
                <a:cs typeface="Courier New"/>
              </a:rPr>
              <a:t>We conducted a database analysis of 30,000 ClimateMaster customers. </a:t>
            </a:r>
          </a:p>
          <a:p>
            <a:endParaRPr lang="en-US" sz="2400" b="1" dirty="0" smtClean="0">
              <a:latin typeface="Courier New"/>
              <a:cs typeface="Courier New"/>
            </a:endParaRPr>
          </a:p>
          <a:p>
            <a:pPr marL="342900" indent="-342900">
              <a:buFont typeface="Arial"/>
              <a:buChar char="•"/>
            </a:pPr>
            <a:r>
              <a:rPr lang="en-US" sz="2400" b="1" dirty="0" smtClean="0">
                <a:latin typeface="Courier New"/>
                <a:cs typeface="Courier New"/>
              </a:rPr>
              <a:t>We visited 18 geothermal homeowners in two markets.</a:t>
            </a:r>
            <a:endParaRPr lang="en-US" sz="2400" b="1" dirty="0">
              <a:latin typeface="Courier New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82626446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3"/>
          <p:cNvSpPr>
            <a:spLocks noGrp="1"/>
          </p:cNvSpPr>
          <p:nvPr>
            <p:ph type="title"/>
          </p:nvPr>
        </p:nvSpPr>
        <p:spPr>
          <a:xfrm>
            <a:off x="457200" y="197670"/>
            <a:ext cx="8229600" cy="1143000"/>
          </a:xfrm>
        </p:spPr>
        <p:txBody>
          <a:bodyPr>
            <a:normAutofit/>
          </a:bodyPr>
          <a:lstStyle/>
          <a:p>
            <a:pPr algn="l"/>
            <a:r>
              <a:rPr lang="en-US" sz="2800" spc="90" dirty="0" smtClean="0">
                <a:solidFill>
                  <a:schemeClr val="accent6"/>
                </a:solidFill>
                <a:latin typeface="Impact"/>
                <a:ea typeface="+mn-ea"/>
                <a:cs typeface="Impact"/>
              </a:rPr>
              <a:t>WHO BUYS GEOTHERMAL?</a:t>
            </a:r>
            <a:endParaRPr lang="en-US" sz="2800" spc="90" dirty="0">
              <a:solidFill>
                <a:schemeClr val="accent6"/>
              </a:solidFill>
              <a:latin typeface="Impact"/>
              <a:ea typeface="+mn-ea"/>
              <a:cs typeface="Impact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57199" y="1417636"/>
            <a:ext cx="7781763" cy="1200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/>
              <a:buChar char="•"/>
            </a:pPr>
            <a:r>
              <a:rPr lang="en-US" sz="2400" b="1" dirty="0" smtClean="0">
                <a:latin typeface="Courier New"/>
                <a:cs typeface="Courier New"/>
              </a:rPr>
              <a:t>Upscale empty nesters</a:t>
            </a:r>
          </a:p>
          <a:p>
            <a:endParaRPr lang="en-US" sz="2400" b="1" dirty="0" smtClean="0">
              <a:latin typeface="Courier New"/>
              <a:cs typeface="Courier New"/>
            </a:endParaRPr>
          </a:p>
          <a:p>
            <a:pPr marL="342900" indent="-342900">
              <a:buFont typeface="Arial"/>
              <a:buChar char="•"/>
            </a:pPr>
            <a:r>
              <a:rPr lang="en-US" sz="2400" b="1" dirty="0" smtClean="0">
                <a:latin typeface="Courier New"/>
                <a:cs typeface="Courier New"/>
              </a:rPr>
              <a:t>$55,000-$80,000 household income</a:t>
            </a:r>
            <a:endParaRPr lang="en-US" sz="2400" b="1" dirty="0">
              <a:latin typeface="Courier New"/>
              <a:cs typeface="Courier New"/>
            </a:endParaRPr>
          </a:p>
        </p:txBody>
      </p:sp>
      <p:grpSp>
        <p:nvGrpSpPr>
          <p:cNvPr id="6" name="Group 5"/>
          <p:cNvGrpSpPr/>
          <p:nvPr/>
        </p:nvGrpSpPr>
        <p:grpSpPr>
          <a:xfrm>
            <a:off x="4863051" y="2828854"/>
            <a:ext cx="3888880" cy="2527085"/>
            <a:chOff x="4797920" y="1587171"/>
            <a:chExt cx="3888880" cy="2527085"/>
          </a:xfrm>
        </p:grpSpPr>
        <p:sp>
          <p:nvSpPr>
            <p:cNvPr id="5" name="Rectangle 4"/>
            <p:cNvSpPr/>
            <p:nvPr/>
          </p:nvSpPr>
          <p:spPr>
            <a:xfrm>
              <a:off x="4797920" y="1587171"/>
              <a:ext cx="3888880" cy="2527085"/>
            </a:xfrm>
            <a:prstGeom prst="rect">
              <a:avLst/>
            </a:prstGeom>
            <a:solidFill>
              <a:srgbClr val="00B3E3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2" name="Picture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841340" y="1634276"/>
              <a:ext cx="3810000" cy="2425700"/>
            </a:xfrm>
            <a:prstGeom prst="rect">
              <a:avLst/>
            </a:prstGeom>
            <a:ln w="127000">
              <a:solidFill>
                <a:srgbClr val="00B3E3">
                  <a:alpha val="0"/>
                </a:srgbClr>
              </a:solidFill>
            </a:ln>
          </p:spPr>
        </p:pic>
      </p:grpSp>
    </p:spTree>
    <p:extLst>
      <p:ext uri="{BB962C8B-B14F-4D97-AF65-F5344CB8AC3E}">
        <p14:creationId xmlns:p14="http://schemas.microsoft.com/office/powerpoint/2010/main" val="95640977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"/>
          <a:srcRect l="-4054" t="4865" r="12564" b="12682"/>
          <a:stretch/>
        </p:blipFill>
        <p:spPr>
          <a:xfrm>
            <a:off x="5818937" y="1560555"/>
            <a:ext cx="2776615" cy="2852168"/>
          </a:xfrm>
          <a:prstGeom prst="ellipse">
            <a:avLst/>
          </a:prstGeom>
          <a:ln w="57150" cmpd="sng">
            <a:solidFill>
              <a:srgbClr val="00B3E3"/>
            </a:solidFill>
          </a:ln>
        </p:spPr>
      </p:pic>
      <p:sp>
        <p:nvSpPr>
          <p:cNvPr id="8" name="Title 3"/>
          <p:cNvSpPr>
            <a:spLocks noGrp="1"/>
          </p:cNvSpPr>
          <p:nvPr>
            <p:ph type="title"/>
          </p:nvPr>
        </p:nvSpPr>
        <p:spPr>
          <a:xfrm>
            <a:off x="457200" y="197670"/>
            <a:ext cx="8229600" cy="1143000"/>
          </a:xfrm>
        </p:spPr>
        <p:txBody>
          <a:bodyPr>
            <a:normAutofit/>
          </a:bodyPr>
          <a:lstStyle/>
          <a:p>
            <a:pPr algn="l"/>
            <a:r>
              <a:rPr lang="en-US" sz="2800" spc="90" dirty="0" smtClean="0">
                <a:solidFill>
                  <a:schemeClr val="accent6"/>
                </a:solidFill>
                <a:latin typeface="Impact"/>
                <a:ea typeface="+mn-ea"/>
                <a:cs typeface="Impact"/>
              </a:rPr>
              <a:t>WHO BUYS GEOTHERMAL?</a:t>
            </a:r>
            <a:endParaRPr lang="en-US" sz="2800" spc="90" dirty="0">
              <a:solidFill>
                <a:schemeClr val="accent6"/>
              </a:solidFill>
              <a:latin typeface="Impact"/>
              <a:ea typeface="+mn-ea"/>
              <a:cs typeface="Impact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57199" y="1417637"/>
            <a:ext cx="8138353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/>
              <a:buChar char="•"/>
            </a:pPr>
            <a:r>
              <a:rPr lang="en-US" sz="2400" b="1" dirty="0" smtClean="0">
                <a:latin typeface="Courier New"/>
                <a:cs typeface="Courier New"/>
              </a:rPr>
              <a:t>Self-reliant</a:t>
            </a:r>
          </a:p>
          <a:p>
            <a:endParaRPr lang="en-US" sz="2400" b="1" dirty="0" smtClean="0">
              <a:latin typeface="Courier New"/>
              <a:cs typeface="Courier New"/>
            </a:endParaRPr>
          </a:p>
          <a:p>
            <a:pPr marL="342900" indent="-342900">
              <a:buFont typeface="Arial"/>
              <a:buChar char="•"/>
            </a:pPr>
            <a:r>
              <a:rPr lang="en-US" sz="2400" b="1" dirty="0" smtClean="0">
                <a:latin typeface="Courier New"/>
                <a:cs typeface="Courier New"/>
              </a:rPr>
              <a:t>Obsessive planners</a:t>
            </a:r>
          </a:p>
          <a:p>
            <a:pPr marL="342900" indent="-342900">
              <a:buFont typeface="Arial"/>
              <a:buChar char="•"/>
            </a:pPr>
            <a:endParaRPr lang="en-US" sz="2400" b="1" dirty="0">
              <a:latin typeface="Courier New"/>
              <a:cs typeface="Courier New"/>
            </a:endParaRPr>
          </a:p>
          <a:p>
            <a:pPr marL="342900" indent="-342900">
              <a:buFont typeface="Arial"/>
              <a:buChar char="•"/>
            </a:pPr>
            <a:r>
              <a:rPr lang="en-US" sz="2400" b="1" dirty="0" smtClean="0">
                <a:latin typeface="Courier New"/>
                <a:cs typeface="Courier New"/>
              </a:rPr>
              <a:t>Anticipating retirement</a:t>
            </a:r>
            <a:endParaRPr lang="en-US" sz="2400" b="1" dirty="0">
              <a:latin typeface="Courier New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18114354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3"/>
          <p:cNvSpPr>
            <a:spLocks noGrp="1"/>
          </p:cNvSpPr>
          <p:nvPr>
            <p:ph type="title"/>
          </p:nvPr>
        </p:nvSpPr>
        <p:spPr>
          <a:xfrm>
            <a:off x="457200" y="197670"/>
            <a:ext cx="8229600" cy="1143000"/>
          </a:xfrm>
        </p:spPr>
        <p:txBody>
          <a:bodyPr>
            <a:normAutofit/>
          </a:bodyPr>
          <a:lstStyle/>
          <a:p>
            <a:pPr algn="l"/>
            <a:r>
              <a:rPr lang="en-US" sz="2800" spc="90" dirty="0" smtClean="0">
                <a:solidFill>
                  <a:schemeClr val="accent6"/>
                </a:solidFill>
                <a:latin typeface="Impact"/>
                <a:ea typeface="+mn-ea"/>
                <a:cs typeface="Impact"/>
              </a:rPr>
              <a:t>WHO BUYS GEOTHERMAL?</a:t>
            </a:r>
            <a:endParaRPr lang="en-US" sz="2800" spc="90" dirty="0">
              <a:solidFill>
                <a:schemeClr val="accent6"/>
              </a:solidFill>
              <a:latin typeface="Impact"/>
              <a:ea typeface="+mn-ea"/>
              <a:cs typeface="Impact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57199" y="1417637"/>
            <a:ext cx="8138353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/>
              <a:buChar char="•"/>
            </a:pPr>
            <a:r>
              <a:rPr lang="en-US" sz="2400" b="1" dirty="0" smtClean="0">
                <a:latin typeface="Courier New"/>
                <a:cs typeface="Courier New"/>
              </a:rPr>
              <a:t>Intellectually curious</a:t>
            </a:r>
          </a:p>
          <a:p>
            <a:endParaRPr lang="en-US" sz="2400" b="1" dirty="0" smtClean="0">
              <a:latin typeface="Courier New"/>
              <a:cs typeface="Courier New"/>
            </a:endParaRPr>
          </a:p>
          <a:p>
            <a:pPr marL="342900" indent="-342900">
              <a:buFont typeface="Arial"/>
              <a:buChar char="•"/>
            </a:pPr>
            <a:r>
              <a:rPr lang="en-US" sz="2400" b="1" dirty="0" smtClean="0">
                <a:latin typeface="Courier New"/>
                <a:cs typeface="Courier New"/>
              </a:rPr>
              <a:t>Comfortable with technology</a:t>
            </a:r>
          </a:p>
          <a:p>
            <a:pPr marL="342900" indent="-342900">
              <a:buFont typeface="Arial"/>
              <a:buChar char="•"/>
            </a:pPr>
            <a:endParaRPr lang="en-US" sz="2400" b="1" dirty="0">
              <a:latin typeface="Courier New"/>
              <a:cs typeface="Courier New"/>
            </a:endParaRPr>
          </a:p>
          <a:p>
            <a:pPr marL="342900" indent="-342900">
              <a:buFont typeface="Arial"/>
              <a:buChar char="•"/>
            </a:pPr>
            <a:r>
              <a:rPr lang="en-US" sz="2400" b="1" dirty="0" smtClean="0">
                <a:latin typeface="Courier New"/>
                <a:cs typeface="Courier New"/>
              </a:rPr>
              <a:t>Wants to create a legacy</a:t>
            </a:r>
            <a:endParaRPr lang="en-US" sz="2400" b="1" dirty="0">
              <a:latin typeface="Courier New"/>
              <a:cs typeface="Courier New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/>
          <a:srcRect l="2193" r="7017" b="18298"/>
          <a:stretch/>
        </p:blipFill>
        <p:spPr>
          <a:xfrm>
            <a:off x="6057900" y="1726677"/>
            <a:ext cx="2628900" cy="2665098"/>
          </a:xfrm>
          <a:prstGeom prst="ellipse">
            <a:avLst/>
          </a:prstGeom>
          <a:ln w="57150" cmpd="sng">
            <a:solidFill>
              <a:srgbClr val="4BACC6"/>
            </a:solidFill>
          </a:ln>
        </p:spPr>
      </p:pic>
    </p:spTree>
    <p:extLst>
      <p:ext uri="{BB962C8B-B14F-4D97-AF65-F5344CB8AC3E}">
        <p14:creationId xmlns:p14="http://schemas.microsoft.com/office/powerpoint/2010/main" val="180969940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1359</TotalTime>
  <Words>977</Words>
  <Application>Microsoft Macintosh PowerPoint</Application>
  <PresentationFormat>On-screen Show (4:3)</PresentationFormat>
  <Paragraphs>243</Paragraphs>
  <Slides>42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42</vt:i4>
      </vt:variant>
    </vt:vector>
  </HeadingPairs>
  <TitlesOfParts>
    <vt:vector size="43" baseType="lpstr">
      <vt:lpstr>Office Theme</vt:lpstr>
      <vt:lpstr>PowerPoint Presentation</vt:lpstr>
      <vt:lpstr>CLIMATEMASTER GEOELITE DEALER WEBINAR SERIES</vt:lpstr>
      <vt:lpstr>OUR HOST AND GUEST SPEAKERS</vt:lpstr>
      <vt:lpstr>WHAT WE WILL DISCUSS TODAY</vt:lpstr>
      <vt:lpstr>PowerPoint Presentation</vt:lpstr>
      <vt:lpstr>WHO BUYS GEOTHERMAL?</vt:lpstr>
      <vt:lpstr>WHO BUYS GEOTHERMAL?</vt:lpstr>
      <vt:lpstr>WHO BUYS GEOTHERMAL?</vt:lpstr>
      <vt:lpstr>WHO BUYS GEOTHERMAL?</vt:lpstr>
      <vt:lpstr>BRINGING IT ALL TOGETHER</vt:lpstr>
      <vt:lpstr>CONVENTIONAL HVAC CUSTOMER LIFECYCLE</vt:lpstr>
      <vt:lpstr>GEOTHERMAL CUSTOMER LIFECYCLE</vt:lpstr>
      <vt:lpstr>PowerPoint Presentation</vt:lpstr>
      <vt:lpstr>OVERVIEW</vt:lpstr>
      <vt:lpstr>OVERVIEW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WHAT IS THE CUSTOMER SEARCHING FOR?</vt:lpstr>
      <vt:lpstr>1- YOU MUST OWN THESE SEARCH TERMS</vt:lpstr>
      <vt:lpstr>PowerPoint Presentation</vt:lpstr>
      <vt:lpstr>2- FIND YOUR PROPANE AND OIL CUSTOMERS</vt:lpstr>
      <vt:lpstr>2- … AND TALK TO THEM ABOUT THEIR HIGH BILLS</vt:lpstr>
      <vt:lpstr>PowerPoint Presentation</vt:lpstr>
      <vt:lpstr>TALK TO THE RIGHT BUILDERS</vt:lpstr>
      <vt:lpstr>3- PARTNER WITH THE RIGHT LOCAL BUILDERS AND DEVELOPERS</vt:lpstr>
      <vt:lpstr>PowerPoint Presentation</vt:lpstr>
      <vt:lpstr>PowerPoint Presentation</vt:lpstr>
      <vt:lpstr>PowerPoint Presentation</vt:lpstr>
      <vt:lpstr>PowerPoint Presentation</vt:lpstr>
      <vt:lpstr>4- SHOW THEM HOW TO CALCULATE THEIR SAVINGS</vt:lpstr>
      <vt:lpstr>4- HELP THEM FIND SAVINGS RESOURCES (DSIREUSA.ORG)</vt:lpstr>
      <vt:lpstr>PowerPoint Presentation</vt:lpstr>
      <vt:lpstr>5- SHOW THAT GEOTHERMAL IS  AN INVESTMENT</vt:lpstr>
      <vt:lpstr>PowerPoint Presentation</vt:lpstr>
      <vt:lpstr>6- BE VISIBLE AND STAY TOP OF MIND</vt:lpstr>
      <vt:lpstr>6- BE VISIBLE AND STAY TOP OF MIND</vt:lpstr>
      <vt:lpstr>6 WAYS TO INCREASE GEOTHERMAL SALES</vt:lpstr>
      <vt:lpstr>6 WAYS TO INCREASE GEOTHERMAL SALES</vt:lpstr>
      <vt:lpstr>FOR MORE INFORMATION</vt:lpstr>
    </vt:vector>
  </TitlesOfParts>
  <Company>The Ramey Agency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Swayze Pentecost</dc:creator>
  <cp:lastModifiedBy>Swayze Pentecost</cp:lastModifiedBy>
  <cp:revision>38</cp:revision>
  <cp:lastPrinted>2015-03-05T19:05:48Z</cp:lastPrinted>
  <dcterms:created xsi:type="dcterms:W3CDTF">2015-03-05T15:56:05Z</dcterms:created>
  <dcterms:modified xsi:type="dcterms:W3CDTF">2015-03-30T20:15:16Z</dcterms:modified>
</cp:coreProperties>
</file>